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309" r:id="rId4"/>
    <p:sldId id="314" r:id="rId5"/>
    <p:sldId id="308" r:id="rId6"/>
    <p:sldId id="320" r:id="rId7"/>
    <p:sldId id="287" r:id="rId8"/>
    <p:sldId id="311" r:id="rId9"/>
    <p:sldId id="310" r:id="rId10"/>
    <p:sldId id="307" r:id="rId11"/>
    <p:sldId id="306" r:id="rId12"/>
    <p:sldId id="315" r:id="rId13"/>
    <p:sldId id="318" r:id="rId14"/>
    <p:sldId id="316" r:id="rId15"/>
    <p:sldId id="317" r:id="rId16"/>
    <p:sldId id="321" r:id="rId17"/>
    <p:sldId id="301" r:id="rId18"/>
    <p:sldId id="319" r:id="rId19"/>
    <p:sldId id="269" r:id="rId20"/>
  </p:sldIdLst>
  <p:sldSz cx="20104100" cy="11303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Шильникова" initials="ТШ" lastIdx="1" clrIdx="0">
    <p:extLst>
      <p:ext uri="{19B8F6BF-5375-455C-9EA6-DF929625EA0E}">
        <p15:presenceInfo xmlns:p15="http://schemas.microsoft.com/office/powerpoint/2012/main" xmlns="" userId="1aff692390e69c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54" y="-90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4" name="Shape 724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4840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ловок и нижний колон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1" name="object 4"/>
          <p:cNvSpPr/>
          <p:nvPr/>
        </p:nvSpPr>
        <p:spPr>
          <a:xfrm>
            <a:off x="1057558" y="1015675"/>
            <a:ext cx="157064" cy="11413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object 5"/>
          <p:cNvSpPr/>
          <p:nvPr/>
        </p:nvSpPr>
        <p:spPr>
          <a:xfrm flipV="1">
            <a:off x="1214621" y="544485"/>
            <a:ext cx="1" cy="2031353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20758" y="6421380"/>
            <a:ext cx="6636099" cy="277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1620758" y="7254668"/>
            <a:ext cx="7502530" cy="6463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21" y="10200725"/>
            <a:ext cx="15742706" cy="368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fon.jpg" descr="fon.jpg"/>
          <p:cNvPicPr>
            <a:picLocks noChangeAspect="1"/>
          </p:cNvPicPr>
          <p:nvPr/>
        </p:nvPicPr>
        <p:blipFill>
          <a:blip r:embed="rId2"/>
          <a:srcRect t="6876" b="3264"/>
          <a:stretch>
            <a:fillRect/>
          </a:stretch>
        </p:blipFill>
        <p:spPr>
          <a:xfrm>
            <a:off x="4939" y="288577"/>
            <a:ext cx="20094222" cy="1015676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4" name="Группа 65"/>
          <p:cNvGrpSpPr/>
          <p:nvPr/>
        </p:nvGrpSpPr>
        <p:grpSpPr>
          <a:xfrm>
            <a:off x="10719409" y="3762816"/>
            <a:ext cx="156454" cy="2255523"/>
            <a:chOff x="0" y="0"/>
            <a:chExt cx="156452" cy="2255522"/>
          </a:xfrm>
        </p:grpSpPr>
        <p:sp>
          <p:nvSpPr>
            <p:cNvPr id="322" name="bk object 73"/>
            <p:cNvSpPr/>
            <p:nvPr/>
          </p:nvSpPr>
          <p:spPr>
            <a:xfrm>
              <a:off x="0" y="338980"/>
              <a:ext cx="156453" cy="12646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bk object 74"/>
            <p:cNvSpPr/>
            <p:nvPr/>
          </p:nvSpPr>
          <p:spPr>
            <a:xfrm flipH="1">
              <a:off x="156451" y="0"/>
              <a:ext cx="1" cy="2255523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0" name="Группа 367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7"/>
          </a:xfrm>
        </p:grpSpPr>
        <p:sp>
          <p:nvSpPr>
            <p:cNvPr id="325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7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8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9" name="Группа 365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370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534937" y="4074459"/>
            <a:ext cx="7349037" cy="1215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382" name="logo VNIIM_final-05.png" descr="logo VNIIM_final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46" y="3389491"/>
            <a:ext cx="8590203" cy="2636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logo VNIIM_final-13.png" descr="logo VNIIM_final-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1240" y="10042972"/>
            <a:ext cx="1988078" cy="104394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fon.jpg" descr="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03" y="-589707"/>
            <a:ext cx="20094223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95" name="Группа 67"/>
          <p:cNvGrpSpPr/>
          <p:nvPr/>
        </p:nvGrpSpPr>
        <p:grpSpPr>
          <a:xfrm>
            <a:off x="9989184" y="3902075"/>
            <a:ext cx="125652" cy="1811464"/>
            <a:chOff x="0" y="0"/>
            <a:chExt cx="125650" cy="1811463"/>
          </a:xfrm>
        </p:grpSpPr>
        <p:sp>
          <p:nvSpPr>
            <p:cNvPr id="393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4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51" name="Группа 63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7"/>
          </a:xfrm>
        </p:grpSpPr>
        <p:sp>
          <p:nvSpPr>
            <p:cNvPr id="396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7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8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9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0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6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7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8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9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0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1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3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4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6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7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0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2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5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6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2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3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4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5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6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7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8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9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0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50" name="Группа 111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441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52" name="logo VNIIM_final-13.png" descr="logo VNIIM_final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540" y="10236012"/>
            <a:ext cx="1794874" cy="942491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еребивочный слайд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Прямоугольник 1"/>
          <p:cNvSpPr/>
          <p:nvPr/>
        </p:nvSpPr>
        <p:spPr>
          <a:xfrm>
            <a:off x="0" y="0"/>
            <a:ext cx="20104100" cy="793693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6" name="Группа 4"/>
          <p:cNvGrpSpPr/>
          <p:nvPr/>
        </p:nvGrpSpPr>
        <p:grpSpPr>
          <a:xfrm>
            <a:off x="1295397" y="6024236"/>
            <a:ext cx="17214603" cy="1916439"/>
            <a:chOff x="0" y="0"/>
            <a:chExt cx="17214601" cy="1916437"/>
          </a:xfrm>
        </p:grpSpPr>
        <p:grpSp>
          <p:nvGrpSpPr>
            <p:cNvPr id="635" name="Группа 3"/>
            <p:cNvGrpSpPr/>
            <p:nvPr/>
          </p:nvGrpSpPr>
          <p:grpSpPr>
            <a:xfrm>
              <a:off x="4580769" y="1591392"/>
              <a:ext cx="12633833" cy="321280"/>
              <a:chOff x="0" y="0"/>
              <a:chExt cx="12633832" cy="321279"/>
            </a:xfrm>
          </p:grpSpPr>
          <p:sp>
            <p:nvSpPr>
              <p:cNvPr id="595" name="bk object 21"/>
              <p:cNvSpPr/>
              <p:nvPr/>
            </p:nvSpPr>
            <p:spPr>
              <a:xfrm>
                <a:off x="1252676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6" name="bk object 22"/>
              <p:cNvSpPr/>
              <p:nvPr/>
            </p:nvSpPr>
            <p:spPr>
              <a:xfrm>
                <a:off x="9314805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7" name="bk object 23"/>
              <p:cNvSpPr/>
              <p:nvPr/>
            </p:nvSpPr>
            <p:spPr>
              <a:xfrm>
                <a:off x="9636011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8" name="bk object 24"/>
              <p:cNvSpPr/>
              <p:nvPr/>
            </p:nvSpPr>
            <p:spPr>
              <a:xfrm>
                <a:off x="995720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9" name="bk object 25"/>
              <p:cNvSpPr/>
              <p:nvPr/>
            </p:nvSpPr>
            <p:spPr>
              <a:xfrm>
                <a:off x="10278398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0" name="bk object 26"/>
              <p:cNvSpPr/>
              <p:nvPr/>
            </p:nvSpPr>
            <p:spPr>
              <a:xfrm>
                <a:off x="1059959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1" name="bk object 27"/>
              <p:cNvSpPr/>
              <p:nvPr/>
            </p:nvSpPr>
            <p:spPr>
              <a:xfrm>
                <a:off x="1092080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2" name="bk object 28"/>
              <p:cNvSpPr/>
              <p:nvPr/>
            </p:nvSpPr>
            <p:spPr>
              <a:xfrm>
                <a:off x="7708813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3" name="bk object 29"/>
              <p:cNvSpPr/>
              <p:nvPr/>
            </p:nvSpPr>
            <p:spPr>
              <a:xfrm>
                <a:off x="8030006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4" name="bk object 30"/>
              <p:cNvSpPr/>
              <p:nvPr/>
            </p:nvSpPr>
            <p:spPr>
              <a:xfrm>
                <a:off x="8351201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5" name="bk object 31"/>
              <p:cNvSpPr/>
              <p:nvPr/>
            </p:nvSpPr>
            <p:spPr>
              <a:xfrm>
                <a:off x="8672417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6" name="bk object 32"/>
              <p:cNvSpPr/>
              <p:nvPr/>
            </p:nvSpPr>
            <p:spPr>
              <a:xfrm>
                <a:off x="8993611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7" name="bk object 33"/>
              <p:cNvSpPr/>
              <p:nvPr/>
            </p:nvSpPr>
            <p:spPr>
              <a:xfrm>
                <a:off x="610279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8" name="bk object 34"/>
              <p:cNvSpPr/>
              <p:nvPr/>
            </p:nvSpPr>
            <p:spPr>
              <a:xfrm>
                <a:off x="642401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9" name="bk object 35"/>
              <p:cNvSpPr/>
              <p:nvPr/>
            </p:nvSpPr>
            <p:spPr>
              <a:xfrm>
                <a:off x="6745209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0" name="bk object 36"/>
              <p:cNvSpPr/>
              <p:nvPr/>
            </p:nvSpPr>
            <p:spPr>
              <a:xfrm>
                <a:off x="7066381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1" name="bk object 37"/>
              <p:cNvSpPr/>
              <p:nvPr/>
            </p:nvSpPr>
            <p:spPr>
              <a:xfrm>
                <a:off x="7387618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2" name="bk object 38"/>
              <p:cNvSpPr/>
              <p:nvPr/>
            </p:nvSpPr>
            <p:spPr>
              <a:xfrm>
                <a:off x="4496806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3" name="bk object 39"/>
              <p:cNvSpPr/>
              <p:nvPr/>
            </p:nvSpPr>
            <p:spPr>
              <a:xfrm>
                <a:off x="4818000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4" name="bk object 40"/>
              <p:cNvSpPr/>
              <p:nvPr/>
            </p:nvSpPr>
            <p:spPr>
              <a:xfrm>
                <a:off x="513919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5" name="bk object 41"/>
              <p:cNvSpPr/>
              <p:nvPr/>
            </p:nvSpPr>
            <p:spPr>
              <a:xfrm>
                <a:off x="5460389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6" name="bk object 42"/>
              <p:cNvSpPr/>
              <p:nvPr/>
            </p:nvSpPr>
            <p:spPr>
              <a:xfrm>
                <a:off x="578160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7" name="bk object 43"/>
              <p:cNvSpPr/>
              <p:nvPr/>
            </p:nvSpPr>
            <p:spPr>
              <a:xfrm>
                <a:off x="2890813" y="0"/>
                <a:ext cx="107065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8" name="bk object 44"/>
              <p:cNvSpPr/>
              <p:nvPr/>
            </p:nvSpPr>
            <p:spPr>
              <a:xfrm>
                <a:off x="3212007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9" name="bk object 45"/>
              <p:cNvSpPr/>
              <p:nvPr/>
            </p:nvSpPr>
            <p:spPr>
              <a:xfrm>
                <a:off x="3533202" y="107065"/>
                <a:ext cx="107076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0" name="bk object 46"/>
              <p:cNvSpPr/>
              <p:nvPr/>
            </p:nvSpPr>
            <p:spPr>
              <a:xfrm>
                <a:off x="3854406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1" name="bk object 47"/>
              <p:cNvSpPr/>
              <p:nvPr/>
            </p:nvSpPr>
            <p:spPr>
              <a:xfrm>
                <a:off x="4175612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2" name="bk object 48"/>
              <p:cNvSpPr/>
              <p:nvPr/>
            </p:nvSpPr>
            <p:spPr>
              <a:xfrm>
                <a:off x="1284820" y="0"/>
                <a:ext cx="107065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bk object 49"/>
              <p:cNvSpPr/>
              <p:nvPr/>
            </p:nvSpPr>
            <p:spPr>
              <a:xfrm>
                <a:off x="1606013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4" name="bk object 50"/>
              <p:cNvSpPr/>
              <p:nvPr/>
            </p:nvSpPr>
            <p:spPr>
              <a:xfrm>
                <a:off x="1927209" y="107065"/>
                <a:ext cx="107076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5" name="bk object 51"/>
              <p:cNvSpPr/>
              <p:nvPr/>
            </p:nvSpPr>
            <p:spPr>
              <a:xfrm>
                <a:off x="2248414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bk object 52"/>
              <p:cNvSpPr/>
              <p:nvPr/>
            </p:nvSpPr>
            <p:spPr>
              <a:xfrm>
                <a:off x="2569619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7" name="bk object 54"/>
              <p:cNvSpPr/>
              <p:nvPr/>
            </p:nvSpPr>
            <p:spPr>
              <a:xfrm>
                <a:off x="0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8" name="bk object 55"/>
              <p:cNvSpPr/>
              <p:nvPr/>
            </p:nvSpPr>
            <p:spPr>
              <a:xfrm>
                <a:off x="32119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bk object 56"/>
              <p:cNvSpPr/>
              <p:nvPr/>
            </p:nvSpPr>
            <p:spPr>
              <a:xfrm>
                <a:off x="642421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0" name="bk object 57"/>
              <p:cNvSpPr/>
              <p:nvPr/>
            </p:nvSpPr>
            <p:spPr>
              <a:xfrm>
                <a:off x="963625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1" name="bk object 58"/>
              <p:cNvSpPr/>
              <p:nvPr/>
            </p:nvSpPr>
            <p:spPr>
              <a:xfrm>
                <a:off x="11242002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2" name="bk object 59"/>
              <p:cNvSpPr/>
              <p:nvPr/>
            </p:nvSpPr>
            <p:spPr>
              <a:xfrm>
                <a:off x="11563198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3" name="bk object 60"/>
              <p:cNvSpPr/>
              <p:nvPr/>
            </p:nvSpPr>
            <p:spPr>
              <a:xfrm>
                <a:off x="11884403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4" name="bk object 61"/>
              <p:cNvSpPr/>
              <p:nvPr/>
            </p:nvSpPr>
            <p:spPr>
              <a:xfrm>
                <a:off x="12205585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45" name="Группа 55"/>
            <p:cNvGrpSpPr/>
            <p:nvPr/>
          </p:nvGrpSpPr>
          <p:grpSpPr>
            <a:xfrm>
              <a:off x="0" y="0"/>
              <a:ext cx="4356731" cy="1916438"/>
              <a:chOff x="0" y="0"/>
              <a:chExt cx="4356730" cy="1916437"/>
            </a:xfrm>
          </p:grpSpPr>
          <p:sp>
            <p:nvSpPr>
              <p:cNvPr id="636" name="Rectangle 139"/>
              <p:cNvSpPr/>
              <p:nvPr/>
            </p:nvSpPr>
            <p:spPr>
              <a:xfrm>
                <a:off x="-1" y="8730"/>
                <a:ext cx="279390" cy="19077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7" name="Rectangle 140"/>
              <p:cNvSpPr/>
              <p:nvPr/>
            </p:nvSpPr>
            <p:spPr>
              <a:xfrm>
                <a:off x="820706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8" name="Rectangle 141"/>
              <p:cNvSpPr/>
              <p:nvPr/>
            </p:nvSpPr>
            <p:spPr>
              <a:xfrm>
                <a:off x="1632682" y="1375121"/>
                <a:ext cx="279390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9" name="Rectangle 142"/>
              <p:cNvSpPr/>
              <p:nvPr/>
            </p:nvSpPr>
            <p:spPr>
              <a:xfrm>
                <a:off x="2453389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0" name="Rectangle 143"/>
              <p:cNvSpPr/>
              <p:nvPr/>
            </p:nvSpPr>
            <p:spPr>
              <a:xfrm>
                <a:off x="3274096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1" name="Freeform 144"/>
              <p:cNvSpPr/>
              <p:nvPr/>
            </p:nvSpPr>
            <p:spPr>
              <a:xfrm>
                <a:off x="2994706" y="8730"/>
                <a:ext cx="820708" cy="109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2" name="Rectangle 145"/>
              <p:cNvSpPr/>
              <p:nvPr/>
            </p:nvSpPr>
            <p:spPr>
              <a:xfrm>
                <a:off x="4086072" y="8730"/>
                <a:ext cx="270659" cy="19077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3" name="Freeform 146"/>
              <p:cNvSpPr/>
              <p:nvPr/>
            </p:nvSpPr>
            <p:spPr>
              <a:xfrm>
                <a:off x="820706" y="8730"/>
                <a:ext cx="811977" cy="109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4" name="Freeform 149"/>
              <p:cNvSpPr/>
              <p:nvPr/>
            </p:nvSpPr>
            <p:spPr>
              <a:xfrm>
                <a:off x="1833493" y="-1"/>
                <a:ext cx="934210" cy="110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49" name="Группа 69"/>
          <p:cNvGrpSpPr/>
          <p:nvPr/>
        </p:nvGrpSpPr>
        <p:grpSpPr>
          <a:xfrm>
            <a:off x="1057558" y="8578807"/>
            <a:ext cx="157064" cy="2031352"/>
            <a:chOff x="0" y="0"/>
            <a:chExt cx="157063" cy="2031351"/>
          </a:xfrm>
        </p:grpSpPr>
        <p:sp>
          <p:nvSpPr>
            <p:cNvPr id="647" name="object 4"/>
            <p:cNvSpPr/>
            <p:nvPr/>
          </p:nvSpPr>
          <p:spPr>
            <a:xfrm>
              <a:off x="0" y="471189"/>
              <a:ext cx="157064" cy="11413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8" name="object 5"/>
            <p:cNvSpPr/>
            <p:nvPr/>
          </p:nvSpPr>
          <p:spPr>
            <a:xfrm flipV="1">
              <a:off x="157062" y="0"/>
              <a:ext cx="1" cy="2031352"/>
            </a:xfrm>
            <a:prstGeom prst="line">
              <a:avLst/>
            </a:prstGeom>
            <a:noFill/>
            <a:ln w="2094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20758" y="9312275"/>
            <a:ext cx="16862584" cy="6078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1" name="Группа 7"/>
          <p:cNvGrpSpPr/>
          <p:nvPr/>
        </p:nvGrpSpPr>
        <p:grpSpPr>
          <a:xfrm>
            <a:off x="9989184" y="3902075"/>
            <a:ext cx="125652" cy="1811464"/>
            <a:chOff x="0" y="0"/>
            <a:chExt cx="125650" cy="1811463"/>
          </a:xfrm>
        </p:grpSpPr>
        <p:sp>
          <p:nvSpPr>
            <p:cNvPr id="659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0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16" name="Группа 69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8"/>
          </a:xfrm>
        </p:grpSpPr>
        <p:sp>
          <p:nvSpPr>
            <p:cNvPr id="662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3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4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5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6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7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8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9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0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1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2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4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5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6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7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8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9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1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2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3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4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5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6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7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8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9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0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1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2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3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4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5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6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7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8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9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0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1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2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3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4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5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6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7" name="Rectangle 139"/>
            <p:cNvSpPr/>
            <p:nvPr/>
          </p:nvSpPr>
          <p:spPr>
            <a:xfrm>
              <a:off x="12826047" y="3433"/>
              <a:ext cx="109890" cy="7503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8" name="Rectangle 140"/>
            <p:cNvSpPr/>
            <p:nvPr/>
          </p:nvSpPr>
          <p:spPr>
            <a:xfrm>
              <a:off x="13148848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9" name="Rectangle 141"/>
            <p:cNvSpPr/>
            <p:nvPr/>
          </p:nvSpPr>
          <p:spPr>
            <a:xfrm>
              <a:off x="13468218" y="540866"/>
              <a:ext cx="109890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0" name="Rectangle 142"/>
            <p:cNvSpPr/>
            <p:nvPr/>
          </p:nvSpPr>
          <p:spPr>
            <a:xfrm>
              <a:off x="13791020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1" name="Rectangle 143"/>
            <p:cNvSpPr/>
            <p:nvPr/>
          </p:nvSpPr>
          <p:spPr>
            <a:xfrm>
              <a:off x="14113822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2" name="Freeform 144"/>
            <p:cNvSpPr/>
            <p:nvPr/>
          </p:nvSpPr>
          <p:spPr>
            <a:xfrm>
              <a:off x="14003931" y="3433"/>
              <a:ext cx="322803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35"/>
                  </a:lnTo>
                  <a:lnTo>
                    <a:pt x="7353" y="5335"/>
                  </a:lnTo>
                  <a:lnTo>
                    <a:pt x="7353" y="21600"/>
                  </a:lnTo>
                  <a:lnTo>
                    <a:pt x="14477" y="21600"/>
                  </a:lnTo>
                  <a:lnTo>
                    <a:pt x="14477" y="5335"/>
                  </a:lnTo>
                  <a:lnTo>
                    <a:pt x="21600" y="53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3" name="Rectangle 145"/>
            <p:cNvSpPr/>
            <p:nvPr/>
          </p:nvSpPr>
          <p:spPr>
            <a:xfrm>
              <a:off x="14433190" y="3433"/>
              <a:ext cx="106456" cy="7503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4" name="Freeform 146"/>
            <p:cNvSpPr/>
            <p:nvPr/>
          </p:nvSpPr>
          <p:spPr>
            <a:xfrm>
              <a:off x="13148848" y="3433"/>
              <a:ext cx="319369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0671"/>
                  </a:moveTo>
                  <a:lnTo>
                    <a:pt x="7200" y="10671"/>
                  </a:lnTo>
                  <a:lnTo>
                    <a:pt x="7200" y="5335"/>
                  </a:lnTo>
                  <a:lnTo>
                    <a:pt x="11613" y="5335"/>
                  </a:lnTo>
                  <a:lnTo>
                    <a:pt x="12310" y="5508"/>
                  </a:lnTo>
                  <a:lnTo>
                    <a:pt x="13471" y="6196"/>
                  </a:lnTo>
                  <a:lnTo>
                    <a:pt x="14168" y="7057"/>
                  </a:lnTo>
                  <a:lnTo>
                    <a:pt x="14400" y="7401"/>
                  </a:lnTo>
                  <a:lnTo>
                    <a:pt x="14400" y="8606"/>
                  </a:lnTo>
                  <a:lnTo>
                    <a:pt x="14168" y="9122"/>
                  </a:lnTo>
                  <a:lnTo>
                    <a:pt x="13471" y="9982"/>
                  </a:lnTo>
                  <a:lnTo>
                    <a:pt x="12310" y="10499"/>
                  </a:lnTo>
                  <a:lnTo>
                    <a:pt x="11613" y="10671"/>
                  </a:lnTo>
                  <a:lnTo>
                    <a:pt x="10916" y="10671"/>
                  </a:lnTo>
                  <a:close/>
                  <a:moveTo>
                    <a:pt x="109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7200" y="16006"/>
                  </a:lnTo>
                  <a:lnTo>
                    <a:pt x="10916" y="16006"/>
                  </a:lnTo>
                  <a:lnTo>
                    <a:pt x="13006" y="15834"/>
                  </a:lnTo>
                  <a:lnTo>
                    <a:pt x="15097" y="15490"/>
                  </a:lnTo>
                  <a:lnTo>
                    <a:pt x="16955" y="14629"/>
                  </a:lnTo>
                  <a:lnTo>
                    <a:pt x="18581" y="13769"/>
                  </a:lnTo>
                  <a:lnTo>
                    <a:pt x="19974" y="12564"/>
                  </a:lnTo>
                  <a:lnTo>
                    <a:pt x="20903" y="11187"/>
                  </a:lnTo>
                  <a:lnTo>
                    <a:pt x="21600" y="9638"/>
                  </a:lnTo>
                  <a:lnTo>
                    <a:pt x="21600" y="6368"/>
                  </a:lnTo>
                  <a:lnTo>
                    <a:pt x="20903" y="4819"/>
                  </a:lnTo>
                  <a:lnTo>
                    <a:pt x="19974" y="3614"/>
                  </a:lnTo>
                  <a:lnTo>
                    <a:pt x="18581" y="2410"/>
                  </a:lnTo>
                  <a:lnTo>
                    <a:pt x="16955" y="1377"/>
                  </a:lnTo>
                  <a:lnTo>
                    <a:pt x="15097" y="688"/>
                  </a:lnTo>
                  <a:lnTo>
                    <a:pt x="13006" y="172"/>
                  </a:lnTo>
                  <a:lnTo>
                    <a:pt x="109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5" name="Freeform 149"/>
            <p:cNvSpPr/>
            <p:nvPr/>
          </p:nvSpPr>
          <p:spPr>
            <a:xfrm>
              <a:off x="13547201" y="0"/>
              <a:ext cx="367445" cy="4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21600"/>
                  </a:moveTo>
                  <a:lnTo>
                    <a:pt x="10093" y="21429"/>
                  </a:lnTo>
                  <a:lnTo>
                    <a:pt x="7873" y="20746"/>
                  </a:lnTo>
                  <a:lnTo>
                    <a:pt x="6662" y="20405"/>
                  </a:lnTo>
                  <a:lnTo>
                    <a:pt x="5652" y="19892"/>
                  </a:lnTo>
                  <a:lnTo>
                    <a:pt x="4643" y="19124"/>
                  </a:lnTo>
                  <a:lnTo>
                    <a:pt x="2826" y="17587"/>
                  </a:lnTo>
                  <a:lnTo>
                    <a:pt x="2019" y="16734"/>
                  </a:lnTo>
                  <a:lnTo>
                    <a:pt x="1413" y="15880"/>
                  </a:lnTo>
                  <a:lnTo>
                    <a:pt x="807" y="14855"/>
                  </a:lnTo>
                  <a:lnTo>
                    <a:pt x="404" y="13831"/>
                  </a:lnTo>
                  <a:lnTo>
                    <a:pt x="0" y="11782"/>
                  </a:lnTo>
                  <a:lnTo>
                    <a:pt x="0" y="9733"/>
                  </a:lnTo>
                  <a:lnTo>
                    <a:pt x="404" y="7684"/>
                  </a:lnTo>
                  <a:lnTo>
                    <a:pt x="807" y="6659"/>
                  </a:lnTo>
                  <a:lnTo>
                    <a:pt x="1413" y="5635"/>
                  </a:lnTo>
                  <a:lnTo>
                    <a:pt x="2019" y="4781"/>
                  </a:lnTo>
                  <a:lnTo>
                    <a:pt x="2826" y="3927"/>
                  </a:lnTo>
                  <a:lnTo>
                    <a:pt x="4643" y="2391"/>
                  </a:lnTo>
                  <a:lnTo>
                    <a:pt x="5652" y="1878"/>
                  </a:lnTo>
                  <a:lnTo>
                    <a:pt x="6662" y="1195"/>
                  </a:lnTo>
                  <a:lnTo>
                    <a:pt x="7873" y="854"/>
                  </a:lnTo>
                  <a:lnTo>
                    <a:pt x="10093" y="171"/>
                  </a:lnTo>
                  <a:lnTo>
                    <a:pt x="12516" y="0"/>
                  </a:lnTo>
                  <a:lnTo>
                    <a:pt x="14938" y="171"/>
                  </a:lnTo>
                  <a:lnTo>
                    <a:pt x="18572" y="1195"/>
                  </a:lnTo>
                  <a:lnTo>
                    <a:pt x="19581" y="1878"/>
                  </a:lnTo>
                  <a:lnTo>
                    <a:pt x="20591" y="2391"/>
                  </a:lnTo>
                  <a:lnTo>
                    <a:pt x="21600" y="3244"/>
                  </a:lnTo>
                  <a:lnTo>
                    <a:pt x="17159" y="7001"/>
                  </a:lnTo>
                  <a:lnTo>
                    <a:pt x="16150" y="6318"/>
                  </a:lnTo>
                  <a:lnTo>
                    <a:pt x="14938" y="5806"/>
                  </a:lnTo>
                  <a:lnTo>
                    <a:pt x="13727" y="5464"/>
                  </a:lnTo>
                  <a:lnTo>
                    <a:pt x="12516" y="5293"/>
                  </a:lnTo>
                  <a:lnTo>
                    <a:pt x="11305" y="5464"/>
                  </a:lnTo>
                  <a:lnTo>
                    <a:pt x="10093" y="5806"/>
                  </a:lnTo>
                  <a:lnTo>
                    <a:pt x="9084" y="6318"/>
                  </a:lnTo>
                  <a:lnTo>
                    <a:pt x="8075" y="7001"/>
                  </a:lnTo>
                  <a:lnTo>
                    <a:pt x="7267" y="7855"/>
                  </a:lnTo>
                  <a:lnTo>
                    <a:pt x="6662" y="8708"/>
                  </a:lnTo>
                  <a:lnTo>
                    <a:pt x="6258" y="9733"/>
                  </a:lnTo>
                  <a:lnTo>
                    <a:pt x="6258" y="11782"/>
                  </a:lnTo>
                  <a:lnTo>
                    <a:pt x="6662" y="12806"/>
                  </a:lnTo>
                  <a:lnTo>
                    <a:pt x="7267" y="13831"/>
                  </a:lnTo>
                  <a:lnTo>
                    <a:pt x="8075" y="14514"/>
                  </a:lnTo>
                  <a:lnTo>
                    <a:pt x="9084" y="15197"/>
                  </a:lnTo>
                  <a:lnTo>
                    <a:pt x="10093" y="15709"/>
                  </a:lnTo>
                  <a:lnTo>
                    <a:pt x="11305" y="16051"/>
                  </a:lnTo>
                  <a:lnTo>
                    <a:pt x="12516" y="16221"/>
                  </a:lnTo>
                  <a:lnTo>
                    <a:pt x="13727" y="16051"/>
                  </a:lnTo>
                  <a:lnTo>
                    <a:pt x="14938" y="15709"/>
                  </a:lnTo>
                  <a:lnTo>
                    <a:pt x="16150" y="15197"/>
                  </a:lnTo>
                  <a:lnTo>
                    <a:pt x="17159" y="14514"/>
                  </a:lnTo>
                  <a:lnTo>
                    <a:pt x="21600" y="18270"/>
                  </a:lnTo>
                  <a:lnTo>
                    <a:pt x="20591" y="19124"/>
                  </a:lnTo>
                  <a:lnTo>
                    <a:pt x="19581" y="19892"/>
                  </a:lnTo>
                  <a:lnTo>
                    <a:pt x="18572" y="20405"/>
                  </a:lnTo>
                  <a:lnTo>
                    <a:pt x="14938" y="21429"/>
                  </a:lnTo>
                  <a:lnTo>
                    <a:pt x="1251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9166303" y="10389189"/>
            <a:ext cx="196877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12700" algn="r">
              <a:defRPr sz="1400" spc="15">
                <a:latin typeface="Circe"/>
                <a:ea typeface="Circe"/>
                <a:cs typeface="Circe"/>
                <a:sym typeface="Circ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5" name="Группа 7"/>
          <p:cNvGrpSpPr/>
          <p:nvPr/>
        </p:nvGrpSpPr>
        <p:grpSpPr>
          <a:xfrm>
            <a:off x="1057558" y="544485"/>
            <a:ext cx="157064" cy="2031353"/>
            <a:chOff x="0" y="0"/>
            <a:chExt cx="157063" cy="2031351"/>
          </a:xfrm>
        </p:grpSpPr>
        <p:sp>
          <p:nvSpPr>
            <p:cNvPr id="3" name="object 4"/>
            <p:cNvSpPr/>
            <p:nvPr/>
          </p:nvSpPr>
          <p:spPr>
            <a:xfrm>
              <a:off x="0" y="471189"/>
              <a:ext cx="157064" cy="11413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 flipV="1">
              <a:off x="157062" y="0"/>
              <a:ext cx="1" cy="2031352"/>
            </a:xfrm>
            <a:prstGeom prst="line">
              <a:avLst/>
            </a:prstGeom>
            <a:noFill/>
            <a:ln w="2094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9" name="Группа 10"/>
          <p:cNvGrpSpPr/>
          <p:nvPr/>
        </p:nvGrpSpPr>
        <p:grpSpPr>
          <a:xfrm>
            <a:off x="1689964" y="10250720"/>
            <a:ext cx="16718163" cy="289838"/>
            <a:chOff x="0" y="0"/>
            <a:chExt cx="16718162" cy="289836"/>
          </a:xfrm>
        </p:grpSpPr>
        <p:sp>
          <p:nvSpPr>
            <p:cNvPr id="6" name="object 5"/>
            <p:cNvSpPr/>
            <p:nvPr/>
          </p:nvSpPr>
          <p:spPr>
            <a:xfrm>
              <a:off x="1622297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163467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647056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1659436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1671816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14242203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1436600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1448979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461359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473739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4861190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1362321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1374701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1387081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1399460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object 20"/>
            <p:cNvSpPr/>
            <p:nvPr/>
          </p:nvSpPr>
          <p:spPr>
            <a:xfrm>
              <a:off x="1411840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object 21"/>
            <p:cNvSpPr/>
            <p:nvPr/>
          </p:nvSpPr>
          <p:spPr>
            <a:xfrm>
              <a:off x="1300422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object 22"/>
            <p:cNvSpPr/>
            <p:nvPr/>
          </p:nvSpPr>
          <p:spPr>
            <a:xfrm>
              <a:off x="1312802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object 23"/>
            <p:cNvSpPr/>
            <p:nvPr/>
          </p:nvSpPr>
          <p:spPr>
            <a:xfrm>
              <a:off x="1325182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object 24"/>
            <p:cNvSpPr/>
            <p:nvPr/>
          </p:nvSpPr>
          <p:spPr>
            <a:xfrm>
              <a:off x="1337561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object 25"/>
            <p:cNvSpPr/>
            <p:nvPr/>
          </p:nvSpPr>
          <p:spPr>
            <a:xfrm>
              <a:off x="1349942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object 26"/>
            <p:cNvSpPr/>
            <p:nvPr/>
          </p:nvSpPr>
          <p:spPr>
            <a:xfrm>
              <a:off x="12385235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object 27"/>
            <p:cNvSpPr/>
            <p:nvPr/>
          </p:nvSpPr>
          <p:spPr>
            <a:xfrm>
              <a:off x="1250903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object 28"/>
            <p:cNvSpPr/>
            <p:nvPr/>
          </p:nvSpPr>
          <p:spPr>
            <a:xfrm>
              <a:off x="1263282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object 29"/>
            <p:cNvSpPr/>
            <p:nvPr/>
          </p:nvSpPr>
          <p:spPr>
            <a:xfrm>
              <a:off x="1275662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object 30"/>
            <p:cNvSpPr/>
            <p:nvPr/>
          </p:nvSpPr>
          <p:spPr>
            <a:xfrm>
              <a:off x="1288042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11766248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1189004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33"/>
            <p:cNvSpPr/>
            <p:nvPr/>
          </p:nvSpPr>
          <p:spPr>
            <a:xfrm>
              <a:off x="1201384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object 34"/>
            <p:cNvSpPr/>
            <p:nvPr/>
          </p:nvSpPr>
          <p:spPr>
            <a:xfrm>
              <a:off x="1213764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object 35"/>
            <p:cNvSpPr/>
            <p:nvPr/>
          </p:nvSpPr>
          <p:spPr>
            <a:xfrm>
              <a:off x="1226143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object 36"/>
            <p:cNvSpPr/>
            <p:nvPr/>
          </p:nvSpPr>
          <p:spPr>
            <a:xfrm>
              <a:off x="1114726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object 37"/>
            <p:cNvSpPr/>
            <p:nvPr/>
          </p:nvSpPr>
          <p:spPr>
            <a:xfrm>
              <a:off x="1127106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object 38"/>
            <p:cNvSpPr/>
            <p:nvPr/>
          </p:nvSpPr>
          <p:spPr>
            <a:xfrm>
              <a:off x="1139485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object 39"/>
            <p:cNvSpPr/>
            <p:nvPr/>
          </p:nvSpPr>
          <p:spPr>
            <a:xfrm>
              <a:off x="1151865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object 40"/>
            <p:cNvSpPr/>
            <p:nvPr/>
          </p:nvSpPr>
          <p:spPr>
            <a:xfrm>
              <a:off x="1164245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object 41"/>
            <p:cNvSpPr/>
            <p:nvPr/>
          </p:nvSpPr>
          <p:spPr>
            <a:xfrm>
              <a:off x="10528275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object 42"/>
            <p:cNvSpPr/>
            <p:nvPr/>
          </p:nvSpPr>
          <p:spPr>
            <a:xfrm>
              <a:off x="1065206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object 43"/>
            <p:cNvSpPr/>
            <p:nvPr/>
          </p:nvSpPr>
          <p:spPr>
            <a:xfrm>
              <a:off x="1077586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object 44"/>
            <p:cNvSpPr/>
            <p:nvPr/>
          </p:nvSpPr>
          <p:spPr>
            <a:xfrm>
              <a:off x="1089966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object 45"/>
            <p:cNvSpPr/>
            <p:nvPr/>
          </p:nvSpPr>
          <p:spPr>
            <a:xfrm>
              <a:off x="1102346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object 46"/>
            <p:cNvSpPr/>
            <p:nvPr/>
          </p:nvSpPr>
          <p:spPr>
            <a:xfrm>
              <a:off x="9909278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object 47"/>
            <p:cNvSpPr/>
            <p:nvPr/>
          </p:nvSpPr>
          <p:spPr>
            <a:xfrm>
              <a:off x="100330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object 48"/>
            <p:cNvSpPr/>
            <p:nvPr/>
          </p:nvSpPr>
          <p:spPr>
            <a:xfrm>
              <a:off x="1015687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bject 49"/>
            <p:cNvSpPr/>
            <p:nvPr/>
          </p:nvSpPr>
          <p:spPr>
            <a:xfrm>
              <a:off x="1028067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object 50"/>
            <p:cNvSpPr/>
            <p:nvPr/>
          </p:nvSpPr>
          <p:spPr>
            <a:xfrm>
              <a:off x="104044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object 51"/>
            <p:cNvSpPr/>
            <p:nvPr/>
          </p:nvSpPr>
          <p:spPr>
            <a:xfrm>
              <a:off x="9290291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object 52"/>
            <p:cNvSpPr/>
            <p:nvPr/>
          </p:nvSpPr>
          <p:spPr>
            <a:xfrm>
              <a:off x="941409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object 53"/>
            <p:cNvSpPr/>
            <p:nvPr/>
          </p:nvSpPr>
          <p:spPr>
            <a:xfrm>
              <a:off x="95378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object 54"/>
            <p:cNvSpPr/>
            <p:nvPr/>
          </p:nvSpPr>
          <p:spPr>
            <a:xfrm>
              <a:off x="96616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object 55"/>
            <p:cNvSpPr/>
            <p:nvPr/>
          </p:nvSpPr>
          <p:spPr>
            <a:xfrm>
              <a:off x="97854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object 56"/>
            <p:cNvSpPr/>
            <p:nvPr/>
          </p:nvSpPr>
          <p:spPr>
            <a:xfrm>
              <a:off x="867130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object 57"/>
            <p:cNvSpPr/>
            <p:nvPr/>
          </p:nvSpPr>
          <p:spPr>
            <a:xfrm>
              <a:off x="879510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object 58"/>
            <p:cNvSpPr/>
            <p:nvPr/>
          </p:nvSpPr>
          <p:spPr>
            <a:xfrm>
              <a:off x="89189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object 59"/>
            <p:cNvSpPr/>
            <p:nvPr/>
          </p:nvSpPr>
          <p:spPr>
            <a:xfrm>
              <a:off x="904269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object 60"/>
            <p:cNvSpPr/>
            <p:nvPr/>
          </p:nvSpPr>
          <p:spPr>
            <a:xfrm>
              <a:off x="916649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object 61"/>
            <p:cNvSpPr/>
            <p:nvPr/>
          </p:nvSpPr>
          <p:spPr>
            <a:xfrm>
              <a:off x="805230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object 62"/>
            <p:cNvSpPr/>
            <p:nvPr/>
          </p:nvSpPr>
          <p:spPr>
            <a:xfrm>
              <a:off x="817610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object 63"/>
            <p:cNvSpPr/>
            <p:nvPr/>
          </p:nvSpPr>
          <p:spPr>
            <a:xfrm>
              <a:off x="829990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object 64"/>
            <p:cNvSpPr/>
            <p:nvPr/>
          </p:nvSpPr>
          <p:spPr>
            <a:xfrm>
              <a:off x="84237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object 65"/>
            <p:cNvSpPr/>
            <p:nvPr/>
          </p:nvSpPr>
          <p:spPr>
            <a:xfrm>
              <a:off x="854750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object 66"/>
            <p:cNvSpPr/>
            <p:nvPr/>
          </p:nvSpPr>
          <p:spPr>
            <a:xfrm>
              <a:off x="743332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object 67"/>
            <p:cNvSpPr/>
            <p:nvPr/>
          </p:nvSpPr>
          <p:spPr>
            <a:xfrm>
              <a:off x="755712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object 68"/>
            <p:cNvSpPr/>
            <p:nvPr/>
          </p:nvSpPr>
          <p:spPr>
            <a:xfrm>
              <a:off x="768091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bject 69"/>
            <p:cNvSpPr/>
            <p:nvPr/>
          </p:nvSpPr>
          <p:spPr>
            <a:xfrm>
              <a:off x="780471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object 70"/>
            <p:cNvSpPr/>
            <p:nvPr/>
          </p:nvSpPr>
          <p:spPr>
            <a:xfrm>
              <a:off x="792851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object 71"/>
            <p:cNvSpPr/>
            <p:nvPr/>
          </p:nvSpPr>
          <p:spPr>
            <a:xfrm>
              <a:off x="681433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object 72"/>
            <p:cNvSpPr/>
            <p:nvPr/>
          </p:nvSpPr>
          <p:spPr>
            <a:xfrm>
              <a:off x="693813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object 73"/>
            <p:cNvSpPr/>
            <p:nvPr/>
          </p:nvSpPr>
          <p:spPr>
            <a:xfrm>
              <a:off x="706193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object 74"/>
            <p:cNvSpPr/>
            <p:nvPr/>
          </p:nvSpPr>
          <p:spPr>
            <a:xfrm>
              <a:off x="718572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object 75"/>
            <p:cNvSpPr/>
            <p:nvPr/>
          </p:nvSpPr>
          <p:spPr>
            <a:xfrm>
              <a:off x="730952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object 76"/>
            <p:cNvSpPr/>
            <p:nvPr/>
          </p:nvSpPr>
          <p:spPr>
            <a:xfrm>
              <a:off x="6195350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77"/>
            <p:cNvSpPr/>
            <p:nvPr/>
          </p:nvSpPr>
          <p:spPr>
            <a:xfrm>
              <a:off x="631914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object 78"/>
            <p:cNvSpPr/>
            <p:nvPr/>
          </p:nvSpPr>
          <p:spPr>
            <a:xfrm>
              <a:off x="644294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object 79"/>
            <p:cNvSpPr/>
            <p:nvPr/>
          </p:nvSpPr>
          <p:spPr>
            <a:xfrm>
              <a:off x="656674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object 80"/>
            <p:cNvSpPr/>
            <p:nvPr/>
          </p:nvSpPr>
          <p:spPr>
            <a:xfrm>
              <a:off x="669053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object 81"/>
            <p:cNvSpPr/>
            <p:nvPr/>
          </p:nvSpPr>
          <p:spPr>
            <a:xfrm>
              <a:off x="557635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object 82"/>
            <p:cNvSpPr/>
            <p:nvPr/>
          </p:nvSpPr>
          <p:spPr>
            <a:xfrm>
              <a:off x="309577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object 83"/>
            <p:cNvSpPr/>
            <p:nvPr/>
          </p:nvSpPr>
          <p:spPr>
            <a:xfrm>
              <a:off x="570015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object 84"/>
            <p:cNvSpPr/>
            <p:nvPr/>
          </p:nvSpPr>
          <p:spPr>
            <a:xfrm>
              <a:off x="582394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object 85"/>
            <p:cNvSpPr/>
            <p:nvPr/>
          </p:nvSpPr>
          <p:spPr>
            <a:xfrm>
              <a:off x="594775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bject 86"/>
            <p:cNvSpPr/>
            <p:nvPr/>
          </p:nvSpPr>
          <p:spPr>
            <a:xfrm>
              <a:off x="607155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bject 87"/>
            <p:cNvSpPr/>
            <p:nvPr/>
          </p:nvSpPr>
          <p:spPr>
            <a:xfrm>
              <a:off x="4957367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88"/>
            <p:cNvSpPr/>
            <p:nvPr/>
          </p:nvSpPr>
          <p:spPr>
            <a:xfrm>
              <a:off x="2476783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object 89"/>
            <p:cNvSpPr/>
            <p:nvPr/>
          </p:nvSpPr>
          <p:spPr>
            <a:xfrm>
              <a:off x="61898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object 90"/>
            <p:cNvSpPr/>
            <p:nvPr/>
          </p:nvSpPr>
          <p:spPr>
            <a:xfrm>
              <a:off x="508116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object 91"/>
            <p:cNvSpPr/>
            <p:nvPr/>
          </p:nvSpPr>
          <p:spPr>
            <a:xfrm>
              <a:off x="26005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object 92"/>
            <p:cNvSpPr/>
            <p:nvPr/>
          </p:nvSpPr>
          <p:spPr>
            <a:xfrm>
              <a:off x="520496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object 93"/>
            <p:cNvSpPr/>
            <p:nvPr/>
          </p:nvSpPr>
          <p:spPr>
            <a:xfrm>
              <a:off x="272438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object 94"/>
            <p:cNvSpPr/>
            <p:nvPr/>
          </p:nvSpPr>
          <p:spPr>
            <a:xfrm>
              <a:off x="532875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object 95"/>
            <p:cNvSpPr/>
            <p:nvPr/>
          </p:nvSpPr>
          <p:spPr>
            <a:xfrm>
              <a:off x="28481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object 96"/>
            <p:cNvSpPr/>
            <p:nvPr/>
          </p:nvSpPr>
          <p:spPr>
            <a:xfrm>
              <a:off x="545255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object 97"/>
            <p:cNvSpPr/>
            <p:nvPr/>
          </p:nvSpPr>
          <p:spPr>
            <a:xfrm>
              <a:off x="297198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object 98"/>
            <p:cNvSpPr/>
            <p:nvPr/>
          </p:nvSpPr>
          <p:spPr>
            <a:xfrm>
              <a:off x="4338381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object 99"/>
            <p:cNvSpPr/>
            <p:nvPr/>
          </p:nvSpPr>
          <p:spPr>
            <a:xfrm>
              <a:off x="185779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object 100"/>
            <p:cNvSpPr/>
            <p:nvPr/>
          </p:nvSpPr>
          <p:spPr>
            <a:xfrm flipH="1">
              <a:off x="-1" y="166008"/>
              <a:ext cx="2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object 101"/>
            <p:cNvSpPr/>
            <p:nvPr/>
          </p:nvSpPr>
          <p:spPr>
            <a:xfrm>
              <a:off x="44621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object 102"/>
            <p:cNvSpPr/>
            <p:nvPr/>
          </p:nvSpPr>
          <p:spPr>
            <a:xfrm>
              <a:off x="198159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object 103"/>
            <p:cNvSpPr/>
            <p:nvPr/>
          </p:nvSpPr>
          <p:spPr>
            <a:xfrm flipH="1">
              <a:off x="12379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object 104"/>
            <p:cNvSpPr/>
            <p:nvPr/>
          </p:nvSpPr>
          <p:spPr>
            <a:xfrm>
              <a:off x="458597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object 105"/>
            <p:cNvSpPr/>
            <p:nvPr/>
          </p:nvSpPr>
          <p:spPr>
            <a:xfrm>
              <a:off x="210539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object 106"/>
            <p:cNvSpPr/>
            <p:nvPr/>
          </p:nvSpPr>
          <p:spPr>
            <a:xfrm>
              <a:off x="24759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bject 107"/>
            <p:cNvSpPr/>
            <p:nvPr/>
          </p:nvSpPr>
          <p:spPr>
            <a:xfrm>
              <a:off x="470977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bject 108"/>
            <p:cNvSpPr/>
            <p:nvPr/>
          </p:nvSpPr>
          <p:spPr>
            <a:xfrm>
              <a:off x="22291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object 109"/>
            <p:cNvSpPr/>
            <p:nvPr/>
          </p:nvSpPr>
          <p:spPr>
            <a:xfrm>
              <a:off x="3713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bject 110"/>
            <p:cNvSpPr/>
            <p:nvPr/>
          </p:nvSpPr>
          <p:spPr>
            <a:xfrm>
              <a:off x="48335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object 111"/>
            <p:cNvSpPr/>
            <p:nvPr/>
          </p:nvSpPr>
          <p:spPr>
            <a:xfrm>
              <a:off x="235298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object 112"/>
            <p:cNvSpPr/>
            <p:nvPr/>
          </p:nvSpPr>
          <p:spPr>
            <a:xfrm>
              <a:off x="4951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object 113"/>
            <p:cNvSpPr/>
            <p:nvPr/>
          </p:nvSpPr>
          <p:spPr>
            <a:xfrm>
              <a:off x="3719394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object 114"/>
            <p:cNvSpPr/>
            <p:nvPr/>
          </p:nvSpPr>
          <p:spPr>
            <a:xfrm>
              <a:off x="123880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object 115"/>
            <p:cNvSpPr/>
            <p:nvPr/>
          </p:nvSpPr>
          <p:spPr>
            <a:xfrm>
              <a:off x="38431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object 116"/>
            <p:cNvSpPr/>
            <p:nvPr/>
          </p:nvSpPr>
          <p:spPr>
            <a:xfrm>
              <a:off x="136260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object 117"/>
            <p:cNvSpPr/>
            <p:nvPr/>
          </p:nvSpPr>
          <p:spPr>
            <a:xfrm>
              <a:off x="39669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object 118"/>
            <p:cNvSpPr/>
            <p:nvPr/>
          </p:nvSpPr>
          <p:spPr>
            <a:xfrm>
              <a:off x="148640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object 119"/>
            <p:cNvSpPr/>
            <p:nvPr/>
          </p:nvSpPr>
          <p:spPr>
            <a:xfrm>
              <a:off x="409078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object 120"/>
            <p:cNvSpPr/>
            <p:nvPr/>
          </p:nvSpPr>
          <p:spPr>
            <a:xfrm>
              <a:off x="161020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object 121"/>
            <p:cNvSpPr/>
            <p:nvPr/>
          </p:nvSpPr>
          <p:spPr>
            <a:xfrm>
              <a:off x="42145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object 122"/>
            <p:cNvSpPr/>
            <p:nvPr/>
          </p:nvSpPr>
          <p:spPr>
            <a:xfrm>
              <a:off x="173399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object 123"/>
            <p:cNvSpPr/>
            <p:nvPr/>
          </p:nvSpPr>
          <p:spPr>
            <a:xfrm>
              <a:off x="322419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object 124"/>
            <p:cNvSpPr/>
            <p:nvPr/>
          </p:nvSpPr>
          <p:spPr>
            <a:xfrm>
              <a:off x="74362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object 125"/>
            <p:cNvSpPr/>
            <p:nvPr/>
          </p:nvSpPr>
          <p:spPr>
            <a:xfrm>
              <a:off x="33479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object 126"/>
            <p:cNvSpPr/>
            <p:nvPr/>
          </p:nvSpPr>
          <p:spPr>
            <a:xfrm>
              <a:off x="86741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object 127"/>
            <p:cNvSpPr/>
            <p:nvPr/>
          </p:nvSpPr>
          <p:spPr>
            <a:xfrm>
              <a:off x="34718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object 128"/>
            <p:cNvSpPr/>
            <p:nvPr/>
          </p:nvSpPr>
          <p:spPr>
            <a:xfrm>
              <a:off x="99121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bject 129"/>
            <p:cNvSpPr/>
            <p:nvPr/>
          </p:nvSpPr>
          <p:spPr>
            <a:xfrm>
              <a:off x="35955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object 130"/>
            <p:cNvSpPr/>
            <p:nvPr/>
          </p:nvSpPr>
          <p:spPr>
            <a:xfrm>
              <a:off x="111501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object 131"/>
            <p:cNvSpPr/>
            <p:nvPr/>
          </p:nvSpPr>
          <p:spPr>
            <a:xfrm>
              <a:off x="149849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object 132"/>
            <p:cNvSpPr/>
            <p:nvPr/>
          </p:nvSpPr>
          <p:spPr>
            <a:xfrm>
              <a:off x="1510878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bject 133"/>
            <p:cNvSpPr/>
            <p:nvPr/>
          </p:nvSpPr>
          <p:spPr>
            <a:xfrm>
              <a:off x="152325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bject 134"/>
            <p:cNvSpPr/>
            <p:nvPr/>
          </p:nvSpPr>
          <p:spPr>
            <a:xfrm>
              <a:off x="153563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bject 135"/>
            <p:cNvSpPr/>
            <p:nvPr/>
          </p:nvSpPr>
          <p:spPr>
            <a:xfrm>
              <a:off x="15480186" y="946"/>
              <a:ext cx="1" cy="28889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bject 136"/>
            <p:cNvSpPr/>
            <p:nvPr/>
          </p:nvSpPr>
          <p:spPr>
            <a:xfrm>
              <a:off x="1560398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bject 137"/>
            <p:cNvSpPr/>
            <p:nvPr/>
          </p:nvSpPr>
          <p:spPr>
            <a:xfrm>
              <a:off x="157277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object 138"/>
            <p:cNvSpPr/>
            <p:nvPr/>
          </p:nvSpPr>
          <p:spPr>
            <a:xfrm>
              <a:off x="158515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object 139"/>
            <p:cNvSpPr/>
            <p:nvPr/>
          </p:nvSpPr>
          <p:spPr>
            <a:xfrm>
              <a:off x="159753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object 140"/>
            <p:cNvSpPr/>
            <p:nvPr/>
          </p:nvSpPr>
          <p:spPr>
            <a:xfrm>
              <a:off x="15603985" y="934"/>
              <a:ext cx="1" cy="1650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object 141"/>
            <p:cNvSpPr/>
            <p:nvPr/>
          </p:nvSpPr>
          <p:spPr>
            <a:xfrm>
              <a:off x="15975376" y="934"/>
              <a:ext cx="1" cy="1650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object 142"/>
            <p:cNvSpPr/>
            <p:nvPr/>
          </p:nvSpPr>
          <p:spPr>
            <a:xfrm>
              <a:off x="15913468" y="21567"/>
              <a:ext cx="123798" cy="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object 143"/>
            <p:cNvSpPr/>
            <p:nvPr/>
          </p:nvSpPr>
          <p:spPr>
            <a:xfrm>
              <a:off x="16099173" y="946"/>
              <a:ext cx="1" cy="28889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object 144"/>
            <p:cNvSpPr/>
            <p:nvPr/>
          </p:nvSpPr>
          <p:spPr>
            <a:xfrm>
              <a:off x="15603983" y="893"/>
              <a:ext cx="101840" cy="12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2" y="0"/>
                  </a:moveTo>
                  <a:lnTo>
                    <a:pt x="0" y="0"/>
                  </a:lnTo>
                  <a:lnTo>
                    <a:pt x="0" y="7211"/>
                  </a:lnTo>
                  <a:lnTo>
                    <a:pt x="10245" y="7430"/>
                  </a:lnTo>
                  <a:lnTo>
                    <a:pt x="12296" y="8879"/>
                  </a:lnTo>
                  <a:lnTo>
                    <a:pt x="13039" y="11524"/>
                  </a:lnTo>
                  <a:lnTo>
                    <a:pt x="11540" y="13568"/>
                  </a:lnTo>
                  <a:lnTo>
                    <a:pt x="8772" y="14388"/>
                  </a:lnTo>
                  <a:lnTo>
                    <a:pt x="0" y="14388"/>
                  </a:lnTo>
                  <a:lnTo>
                    <a:pt x="0" y="21600"/>
                  </a:lnTo>
                  <a:lnTo>
                    <a:pt x="8772" y="21600"/>
                  </a:lnTo>
                  <a:lnTo>
                    <a:pt x="10684" y="21484"/>
                  </a:lnTo>
                  <a:lnTo>
                    <a:pt x="19401" y="16535"/>
                  </a:lnTo>
                  <a:lnTo>
                    <a:pt x="21600" y="8573"/>
                  </a:lnTo>
                  <a:lnTo>
                    <a:pt x="20654" y="6240"/>
                  </a:lnTo>
                  <a:lnTo>
                    <a:pt x="19119" y="4177"/>
                  </a:lnTo>
                  <a:lnTo>
                    <a:pt x="17081" y="2452"/>
                  </a:lnTo>
                  <a:lnTo>
                    <a:pt x="14621" y="1136"/>
                  </a:lnTo>
                  <a:lnTo>
                    <a:pt x="11824" y="295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48" name="object 145"/>
            <p:cNvGrpSpPr/>
            <p:nvPr/>
          </p:nvGrpSpPr>
          <p:grpSpPr>
            <a:xfrm>
              <a:off x="15736307" y="0"/>
              <a:ext cx="141964" cy="166327"/>
              <a:chOff x="0" y="0"/>
              <a:chExt cx="141963" cy="166326"/>
            </a:xfrm>
          </p:grpSpPr>
          <p:sp>
            <p:nvSpPr>
              <p:cNvPr id="146" name="Фигура"/>
              <p:cNvSpPr/>
              <p:nvPr/>
            </p:nvSpPr>
            <p:spPr>
              <a:xfrm>
                <a:off x="0" y="0"/>
                <a:ext cx="141964" cy="166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3" y="0"/>
                    </a:moveTo>
                    <a:lnTo>
                      <a:pt x="6872" y="1191"/>
                    </a:lnTo>
                    <a:lnTo>
                      <a:pt x="2371" y="4501"/>
                    </a:lnTo>
                    <a:lnTo>
                      <a:pt x="154" y="9126"/>
                    </a:lnTo>
                    <a:lnTo>
                      <a:pt x="0" y="10839"/>
                    </a:lnTo>
                    <a:lnTo>
                      <a:pt x="162" y="12537"/>
                    </a:lnTo>
                    <a:lnTo>
                      <a:pt x="2417" y="17150"/>
                    </a:lnTo>
                    <a:lnTo>
                      <a:pt x="6927" y="20437"/>
                    </a:lnTo>
                    <a:lnTo>
                      <a:pt x="12653" y="21600"/>
                    </a:lnTo>
                    <a:lnTo>
                      <a:pt x="12677" y="21600"/>
                    </a:lnTo>
                    <a:lnTo>
                      <a:pt x="18400" y="20428"/>
                    </a:lnTo>
                    <a:lnTo>
                      <a:pt x="21600" y="18436"/>
                    </a:lnTo>
                    <a:lnTo>
                      <a:pt x="18790" y="16154"/>
                    </a:lnTo>
                    <a:lnTo>
                      <a:pt x="11514" y="16154"/>
                    </a:lnTo>
                    <a:lnTo>
                      <a:pt x="9682" y="15609"/>
                    </a:lnTo>
                    <a:lnTo>
                      <a:pt x="8056" y="14571"/>
                    </a:lnTo>
                    <a:lnTo>
                      <a:pt x="7089" y="13415"/>
                    </a:lnTo>
                    <a:lnTo>
                      <a:pt x="6514" y="11891"/>
                    </a:lnTo>
                    <a:lnTo>
                      <a:pt x="6374" y="9858"/>
                    </a:lnTo>
                    <a:lnTo>
                      <a:pt x="7003" y="8285"/>
                    </a:lnTo>
                    <a:lnTo>
                      <a:pt x="8201" y="6906"/>
                    </a:lnTo>
                    <a:lnTo>
                      <a:pt x="9556" y="6064"/>
                    </a:lnTo>
                    <a:lnTo>
                      <a:pt x="11336" y="5560"/>
                    </a:lnTo>
                    <a:lnTo>
                      <a:pt x="13699" y="5431"/>
                    </a:lnTo>
                    <a:lnTo>
                      <a:pt x="18881" y="5431"/>
                    </a:lnTo>
                    <a:lnTo>
                      <a:pt x="21522" y="3098"/>
                    </a:lnTo>
                    <a:lnTo>
                      <a:pt x="20005" y="2008"/>
                    </a:lnTo>
                    <a:lnTo>
                      <a:pt x="18328" y="1144"/>
                    </a:lnTo>
                    <a:lnTo>
                      <a:pt x="16513" y="515"/>
                    </a:lnTo>
                    <a:lnTo>
                      <a:pt x="14584" y="130"/>
                    </a:lnTo>
                    <a:lnTo>
                      <a:pt x="125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Фигура"/>
              <p:cNvSpPr/>
              <p:nvPr/>
            </p:nvSpPr>
            <p:spPr>
              <a:xfrm>
                <a:off x="75673" y="41819"/>
                <a:ext cx="48423" cy="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27" y="18752"/>
                    </a:moveTo>
                    <a:lnTo>
                      <a:pt x="12264" y="20395"/>
                    </a:lnTo>
                    <a:lnTo>
                      <a:pt x="7022" y="21371"/>
                    </a:lnTo>
                    <a:lnTo>
                      <a:pt x="0" y="21600"/>
                    </a:lnTo>
                    <a:lnTo>
                      <a:pt x="21333" y="21600"/>
                    </a:lnTo>
                    <a:lnTo>
                      <a:pt x="16227" y="18752"/>
                    </a:lnTo>
                    <a:close/>
                    <a:moveTo>
                      <a:pt x="21600" y="0"/>
                    </a:moveTo>
                    <a:lnTo>
                      <a:pt x="6406" y="0"/>
                    </a:lnTo>
                    <a:lnTo>
                      <a:pt x="11867" y="1055"/>
                    </a:lnTo>
                    <a:lnTo>
                      <a:pt x="16553" y="306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20758" y="1277953"/>
            <a:ext cx="16862584" cy="60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7" r:id="rId3"/>
    <p:sldLayoutId id="2147483658" r:id="rId4"/>
    <p:sldLayoutId id="2147483661" r:id="rId5"/>
    <p:sldLayoutId id="2147483662" r:id="rId6"/>
  </p:sldLayoutIdLst>
  <p:transition spd="med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5pPr>
      <a:lvl6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6pPr>
      <a:lvl7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9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9pPr>
    </p:bodyStyle>
    <p:otherStyle>
      <a:lvl1pPr marL="0" marR="0" indent="127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niim.ru/files/graf-dpo-0722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st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Заголовок 2"/>
          <p:cNvSpPr txBox="1">
            <a:spLocks noGrp="1"/>
          </p:cNvSpPr>
          <p:nvPr>
            <p:ph type="title"/>
          </p:nvPr>
        </p:nvSpPr>
        <p:spPr>
          <a:xfrm>
            <a:off x="11480800" y="1210235"/>
            <a:ext cx="7721599" cy="47696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3275"/>
            </a:pPr>
            <a:r>
              <a:rPr lang="ru-RU" sz="3275" cap="all" dirty="0"/>
              <a:t>Основные изменения в ГПС</a:t>
            </a:r>
            <a:br>
              <a:rPr lang="ru-RU" sz="3275" cap="all" dirty="0"/>
            </a:br>
            <a:r>
              <a:rPr lang="ru-RU" sz="3275" cap="all" dirty="0"/>
              <a:t> для средств измерений активности радионуклидов, удельной активности радионуклидов, потока и плотности потока альфа-, бета-частиц, фотонов радионуклидных источников</a:t>
            </a:r>
            <a:r>
              <a:rPr dirty="0"/>
              <a:t/>
            </a:r>
            <a:br>
              <a:rPr dirty="0"/>
            </a:br>
            <a:endParaRPr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480801" y="7638569"/>
            <a:ext cx="6342742" cy="137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 fontScale="97500"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"/>
                <a:ea typeface="Circe"/>
                <a:cs typeface="Circe"/>
                <a:sym typeface="Circe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defTabSz="768095">
              <a:defRPr sz="3275"/>
            </a:pPr>
            <a:r>
              <a:rPr lang="ru-RU" sz="2000" b="0" dirty="0"/>
              <a:t>Докладчик: Шильникова Татьяна</a:t>
            </a:r>
          </a:p>
          <a:p>
            <a:pPr defTabSz="768095">
              <a:spcBef>
                <a:spcPts val="600"/>
              </a:spcBef>
              <a:defRPr sz="3275"/>
            </a:pPr>
            <a:r>
              <a:rPr lang="ru-RU" sz="2000" b="0" dirty="0"/>
              <a:t>+7 9215879592</a:t>
            </a:r>
          </a:p>
          <a:p>
            <a:pPr defTabSz="768095">
              <a:defRPr sz="3275"/>
            </a:pPr>
            <a:r>
              <a:rPr lang="en-US" sz="2000" b="0" dirty="0"/>
              <a:t>shti@vniim.ru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Радионуклидные растворы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20758" y="2501153"/>
            <a:ext cx="17070654" cy="679076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  - </a:t>
            </a:r>
            <a:r>
              <a:rPr lang="ru-RU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испытания, поверка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аттестация эталонов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калибровка (возможно только с использованием  эталонов для определения метрологических характеристик)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Приборы для измерения удельной активности радионуклидов в жидких средах и образцах - погружные, ЖС, </a:t>
            </a:r>
            <a:r>
              <a:rPr lang="ru-RU" sz="3200" b="1" spc="-20" dirty="0">
                <a:latin typeface="Tahoma" pitchFamily="34" charset="0"/>
                <a:ea typeface="Tahoma" pitchFamily="34" charset="0"/>
                <a:cs typeface="Tahoma" pitchFamily="34" charset="0"/>
              </a:rPr>
              <a:t>проточные и сканирующие для ВЭЖХ и пр.</a:t>
            </a:r>
            <a:r>
              <a:rPr lang="ru-RU" sz="3200" spc="-20" dirty="0">
                <a:latin typeface="Times New Roman"/>
                <a:ea typeface="Times New Roman"/>
              </a:rPr>
              <a:t> </a:t>
            </a:r>
          </a:p>
          <a:p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исключение ветви передачи единицы активности и удельной активности с помощью растворов радионуклидов </a:t>
            </a:r>
          </a:p>
          <a:p>
            <a:endParaRPr lang="ru-RU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введение в поверочную схему нового вида эталонов активности и удельной активности радионуклидов – государственных стандартных образцов (ГСО)</a:t>
            </a:r>
          </a:p>
          <a:p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975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758" y="806823"/>
            <a:ext cx="16862584" cy="15733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 ГПС –первая редакция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8" y="2380129"/>
            <a:ext cx="14684188" cy="77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800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49037-B64B-18F9-939A-DF369E63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irce Light"/>
              </a:rPr>
              <a:t>ГСО - стандартные образцы утвержденного типа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833CCC-F519-7BB0-B94C-5AB419E8220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20757" y="2975429"/>
            <a:ext cx="16449529" cy="67781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задача - разработка серийных стандартных образцов удельной активности радионуклидов в растворах и проведение испытаний в целях утверждения типа</a:t>
            </a: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критерии выбора радионуклидов для СО </a:t>
            </a:r>
          </a:p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Аттестуемые характеристики, показатели точности, однородность, стабильность</a:t>
            </a:r>
          </a:p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Метрологическая прослеживаемость аттестованных значений СО</a:t>
            </a: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ГСО для ЖС приборов (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Tri-Carb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Quantulus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пр.) – серийное производство негашеных стандартов,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использования смеси р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раствора и жидкого сцинтиллятора в качестве эталонов</a:t>
            </a:r>
          </a:p>
          <a:p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методик поверки</a:t>
            </a: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служба стандартных образцов состава и свойств веществ и материалов (ГССО) - УНИИМ - филиал ФГУП «ВНИИМ им. Д.И. Менделеева»</a:t>
            </a: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044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757" y="1277953"/>
            <a:ext cx="17110995" cy="1102176"/>
          </a:xfrm>
        </p:spPr>
        <p:txBody>
          <a:bodyPr>
            <a:normAutofit fontScale="90000"/>
          </a:bodyPr>
          <a:lstStyle/>
          <a:p>
            <a:r>
              <a:rPr lang="ru-RU" dirty="0"/>
              <a:t>Радиометры альфа-бета-излучения спектрометрические </a:t>
            </a:r>
            <a:r>
              <a:rPr lang="ru-RU" dirty="0" err="1"/>
              <a:t>Tri-Carb</a:t>
            </a:r>
            <a:r>
              <a:rPr lang="ru-RU" dirty="0"/>
              <a:t> и </a:t>
            </a:r>
            <a:r>
              <a:rPr lang="ru-RU" dirty="0" err="1"/>
              <a:t>Quantulus</a:t>
            </a:r>
            <a:r>
              <a:rPr lang="ru-RU" dirty="0"/>
              <a:t> (</a:t>
            </a:r>
            <a:r>
              <a:rPr lang="en-US" dirty="0"/>
              <a:t>Tri-Carb </a:t>
            </a:r>
            <a:r>
              <a:rPr lang="ru-RU" dirty="0"/>
              <a:t>4810</a:t>
            </a:r>
            <a:r>
              <a:rPr lang="en-US" dirty="0"/>
              <a:t>TR, 4910TR, </a:t>
            </a:r>
            <a:r>
              <a:rPr lang="ru-RU" dirty="0"/>
              <a:t>5110</a:t>
            </a:r>
            <a:r>
              <a:rPr lang="en-US" dirty="0"/>
              <a:t>TR</a:t>
            </a:r>
            <a:r>
              <a:rPr lang="ru-RU" dirty="0"/>
              <a:t>, </a:t>
            </a:r>
            <a:r>
              <a:rPr lang="en-US" dirty="0" err="1"/>
              <a:t>Quantulus</a:t>
            </a:r>
            <a:r>
              <a:rPr lang="en-US" dirty="0"/>
              <a:t> GCT 6220</a:t>
            </a:r>
            <a:r>
              <a:rPr lang="ru-RU" dirty="0"/>
              <a:t>)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20757" y="2689412"/>
            <a:ext cx="16936183" cy="34290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Методика поверки МП 2101-002-2019</a:t>
            </a:r>
          </a:p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71472"/>
              </p:ext>
            </p:extLst>
          </p:nvPr>
        </p:nvGraphicFramePr>
        <p:xfrm>
          <a:off x="1684617" y="3657909"/>
          <a:ext cx="6057900" cy="2240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36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2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9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пункта методики</a:t>
                      </a:r>
                      <a:endParaRPr lang="ru-RU" sz="1000" b="1" dirty="0">
                        <a:effectLst/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средств поверки и вспомогательного оборудования</a:t>
                      </a:r>
                      <a:endParaRPr lang="ru-RU" sz="1000" b="1" dirty="0">
                        <a:effectLst/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Технические характеристики </a:t>
                      </a:r>
                      <a:endParaRPr lang="ru-RU" sz="1000" b="1">
                        <a:effectLst/>
                        <a:latin typeface="MS Sans Serif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7.3.1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7.3.2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7.3.3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</a:rPr>
                        <a:t>Рабочие эталоны 2-го разряда по ГОСТ</a:t>
                      </a:r>
                      <a:r>
                        <a:rPr lang="en-US" sz="1200" spc="-10" dirty="0">
                          <a:effectLst/>
                        </a:rPr>
                        <a:t> </a:t>
                      </a:r>
                      <a:r>
                        <a:rPr lang="ru-RU" sz="1200" spc="-10" dirty="0">
                          <a:effectLst/>
                        </a:rPr>
                        <a:t>8.033-96 – растворы радионуклидов </a:t>
                      </a:r>
                      <a:r>
                        <a:rPr lang="ru-RU" sz="1200" spc="-10" baseline="30000" dirty="0">
                          <a:effectLst/>
                        </a:rPr>
                        <a:t>3</a:t>
                      </a:r>
                      <a:r>
                        <a:rPr lang="en-US" sz="1200" spc="-10" dirty="0">
                          <a:effectLst/>
                        </a:rPr>
                        <a:t>H</a:t>
                      </a:r>
                      <a:r>
                        <a:rPr lang="ru-RU" sz="1200" spc="-10" dirty="0">
                          <a:effectLst/>
                        </a:rPr>
                        <a:t>, </a:t>
                      </a:r>
                      <a:r>
                        <a:rPr lang="ru-RU" sz="1200" spc="-10" baseline="30000" dirty="0">
                          <a:effectLst/>
                        </a:rPr>
                        <a:t>14</a:t>
                      </a:r>
                      <a:r>
                        <a:rPr lang="en-US" sz="1200" spc="-10" dirty="0">
                          <a:effectLst/>
                        </a:rPr>
                        <a:t>C</a:t>
                      </a:r>
                      <a:r>
                        <a:rPr lang="ru-RU" sz="1200" spc="-10" dirty="0">
                          <a:effectLst/>
                        </a:rPr>
                        <a:t>, </a:t>
                      </a:r>
                      <a:r>
                        <a:rPr lang="ru-RU" sz="1200" spc="-10" baseline="30000" dirty="0">
                          <a:effectLst/>
                        </a:rPr>
                        <a:t>239</a:t>
                      </a:r>
                      <a:r>
                        <a:rPr lang="en-US" sz="1200" spc="-10" dirty="0" err="1">
                          <a:effectLst/>
                        </a:rPr>
                        <a:t>Pu</a:t>
                      </a:r>
                      <a:r>
                        <a:rPr lang="ru-RU" sz="1200" spc="-10" dirty="0">
                          <a:effectLst/>
                        </a:rPr>
                        <a:t> (</a:t>
                      </a:r>
                      <a:r>
                        <a:rPr lang="ru-RU" sz="1200" spc="-10" baseline="30000" dirty="0">
                          <a:effectLst/>
                        </a:rPr>
                        <a:t>241</a:t>
                      </a:r>
                      <a:r>
                        <a:rPr lang="en-US" sz="1200" spc="-10" dirty="0">
                          <a:effectLst/>
                        </a:rPr>
                        <a:t>Am</a:t>
                      </a:r>
                      <a:r>
                        <a:rPr lang="ru-RU" sz="1200" spc="-1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Удельная активность от 5·10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 до </a:t>
                      </a:r>
                      <a:r>
                        <a:rPr lang="ru-RU" sz="1200" spc="-20">
                          <a:effectLst/>
                        </a:rPr>
                        <a:t>5·10</a:t>
                      </a:r>
                      <a:r>
                        <a:rPr lang="ru-RU" sz="1200" spc="-20" baseline="30000">
                          <a:effectLst/>
                        </a:rPr>
                        <a:t>4</a:t>
                      </a:r>
                      <a:r>
                        <a:rPr lang="ru-RU" sz="1200" spc="-20">
                          <a:effectLst/>
                        </a:rPr>
                        <a:t> Бк/г, погрешность не более </a:t>
                      </a:r>
                      <a:r>
                        <a:rPr lang="en-US" sz="1200" spc="-20">
                          <a:effectLst/>
                          <a:sym typeface="Times New Roman"/>
                        </a:rPr>
                        <a:t></a:t>
                      </a:r>
                      <a:r>
                        <a:rPr lang="ru-RU" sz="1200" spc="-20">
                          <a:effectLst/>
                        </a:rPr>
                        <a:t>6 %.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6.3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7.3.1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7.3.2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7.3.3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10" dirty="0">
                          <a:solidFill>
                            <a:schemeClr val="tx1"/>
                          </a:solidFill>
                          <a:effectLst/>
                        </a:rPr>
                        <a:t>Рабочий эталон 2-го разряда по ГОСТ</a:t>
                      </a:r>
                      <a:r>
                        <a:rPr lang="en-US" sz="1200" b="1" spc="-1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b="1" spc="-10" dirty="0">
                          <a:solidFill>
                            <a:schemeClr val="tx1"/>
                          </a:solidFill>
                          <a:effectLst/>
                        </a:rPr>
                        <a:t>8.033-96 – радиометр жидкостной сцинтилляционный спектрометрический SL-300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Диапазон измерений активности в счетном образце от 1·10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до 1·10</a:t>
                      </a:r>
                      <a:r>
                        <a:rPr lang="ru-RU" sz="1200" baseline="300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 Бк.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Погрешность не более 7 %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0214" y="3802121"/>
            <a:ext cx="100520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Примечание. При пользовании настоящей методикой поверки целесообразно проверить действие ссылочных документов по соответствующему указателю стандартов, составленному по состоянию на 1 января текущего года и по соответствующим информационным указателям, опубликованным в текущем году. Если ссылочный документ заменен (изменен), то при пользовании настоящей методикой следует руководствоваться заменяющим (измененным) документом. Если ссылочный документ отменен без замены, то положение, в котором дана ссылка на него, применяется в части, не затрагивающей эту ссылку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719" y="6903005"/>
            <a:ext cx="15816916" cy="267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just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6.3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Альтернативный метод измерения активности счетных образцов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spc="-1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раствор, применяемый по п.6.2, не аттестован в качестве эталона</a:t>
            </a:r>
            <a:r>
              <a:rPr lang="ru-RU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, измерения активности приготовленных по п.6.2 счетных образцов могут быть выполнены на установках из состава первичного (вторичного) эталона или с использованием рабочих эталонов 1 или 2 разряда по ГОСТ</a:t>
            </a:r>
            <a:r>
              <a:rPr lang="en-US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8.033-96 – радиометров жидкостных сцинтилляционных спектрометрических SL-300, радиометров альфа-бета-излучения спектрометрических </a:t>
            </a:r>
            <a:r>
              <a:rPr lang="en-US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Tri</a:t>
            </a:r>
            <a:r>
              <a:rPr lang="ru-RU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Carb</a:t>
            </a:r>
            <a:r>
              <a:rPr lang="ru-RU" sz="2400" b="1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 или аналогичных</a:t>
            </a:r>
            <a:r>
              <a:rPr lang="ru-RU" sz="2400" spc="-1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7338" y="6148837"/>
            <a:ext cx="1588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  <a:sym typeface="Circe Light"/>
              </a:rPr>
              <a:t>2.3 Допускается применение аналогичных средств поверки, обеспечивающих определение метрологических характеристик поверяемых средств измерений с требуемой точностью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29728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A63DF-F172-6AF8-F9EA-90A9872C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Эталоны плотности потока заряженных частиц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C9F4EC-831F-68F2-D4CA-67B0EBE9DF3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88528" y="2525486"/>
            <a:ext cx="16986557" cy="550091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- калибровка, поверка, испытания приборов контроля радиоактивного загрязнения</a:t>
            </a:r>
          </a:p>
          <a:p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номенклатуры радиометрических плоских источников большой площади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 8769:2020 Measurement of radioactivity — Alpha-, beta- and photon emitting radionuclides — Reference measurement standard specifications for the calibration of surface contamination monitors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методов и приборов для определения равномерности </a:t>
            </a:r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распределения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радиоактивных веществ по рабочей поверхности плоских радиометрических источников большой площади 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АНРИ №4 (107) 2021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 расширения номенклатуры плоских радиометрических источников большой площади с альфа/бета-излучающими радионуклидами, показатели точности. 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Т.И. Шильникова, И.В. Алексеев, С.М. </a:t>
            </a:r>
            <a:r>
              <a:rPr lang="ru-RU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Аршанский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Г.В. Жуков, А.В. Заневский, Н.Н. Моисеев, А.А. Осокина, С.В. </a:t>
            </a:r>
            <a:r>
              <a:rPr lang="ru-RU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Сэпман</a:t>
            </a:r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Е.Е. Терещенко</a:t>
            </a:r>
          </a:p>
          <a:p>
            <a:r>
              <a:rPr lang="ru-RU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(ФГУП «ВНИИМ им. Д.И. Менделеева»)</a:t>
            </a:r>
          </a:p>
          <a:p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891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05ACF-94A2-2762-1E63-D2F01CB5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Эталонная база РФ – государственные эталоны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B76878-B70E-899E-266F-4C1F3E7654D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20758" y="3483429"/>
            <a:ext cx="15927013" cy="465908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востребованность обновленной эталонной базы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разработка и создание новых вторичных и рабочих эталонов 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Стандартные образцы как средство метрологического обеспечения измерений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разработка и утверждение типа новых СО активности, удельной активности радионуклидов и пр. 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метрологических услуг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основная составляющая обеспечения единства измерений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Разработчикам средств измерений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предусмотреть наличие эталонов для поверки/калибровки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785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Протоколы испытаний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20758" y="2904565"/>
            <a:ext cx="16263830" cy="665629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Протоколы Испытателей на основании анализа протоколов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изготовителя/других испытателей, не аккредитованных на испытания в целях утверждения типа, 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принимаются ВНИИМС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 ссылкой на п. 4 приложения 1 приказа </a:t>
            </a:r>
            <a:r>
              <a:rPr lang="ru-RU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Минпромторга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ПРИКАЗ от 28 августа 2020 г. N 2905</a:t>
            </a: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Испытания на внешнее воздействие, верхние границы диапазонов и пр.</a:t>
            </a: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Измерители произведения дозы на площадь </a:t>
            </a:r>
            <a:r>
              <a:rPr lang="ru-RU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KermaX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plus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120-160 EAS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Дозиметры импульсного нейтронного излучения – нет полей у испытателей</a:t>
            </a: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9949"/>
              </p:ext>
            </p:extLst>
          </p:nvPr>
        </p:nvGraphicFramePr>
        <p:xfrm>
          <a:off x="1640542" y="6501961"/>
          <a:ext cx="14334564" cy="243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41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3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Диапазон измерений произведения мощности кермы в воздухе на площадь, мкГр</a:t>
                      </a:r>
                      <a:r>
                        <a:rPr lang="ru-RU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</a:t>
                      </a:r>
                      <a:r>
                        <a:rPr lang="ru-RU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</a:t>
                      </a:r>
                      <a:r>
                        <a:rPr lang="ru-RU" sz="1600" b="1" baseline="30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0,10 до 6500</a:t>
                      </a: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ru-RU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было</a:t>
                      </a:r>
                      <a:r>
                        <a:rPr lang="ru-RU" sz="1600" b="1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3000)</a:t>
                      </a:r>
                      <a:endParaRPr lang="ru-RU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2329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5B386-5538-4058-B20B-3187B573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D6653-B3E4-462A-8643-945A19F9277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20758" y="2002971"/>
            <a:ext cx="15259356" cy="814251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Окончательная редакция проекта ГПС 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36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ноябрь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2022г.)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утверждение типа СО удельной активности р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в растворах</a:t>
            </a:r>
            <a:endParaRPr lang="ru-RU" sz="36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серийного производства р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источников большой площади с требуемой равномерностью 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распределения р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вещества по площади источников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 совершенствование эталонной базы 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сотрудничества национальных метрологических институтов РФ и организаций Госкорпорации «Росатом»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372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5B386-5538-4058-B20B-3187B573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D6653-B3E4-462A-8643-945A19F9277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20758" y="2002971"/>
            <a:ext cx="15900760" cy="814251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Публикация по докладу на отраслевой научно-технической конференции Росатома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«Ядерное приборостроение. Актуальные вопросы разработки, производства, эксплуатации. Метрология ионизирующих излучений», г. Сочи, 2021 г. </a:t>
            </a:r>
          </a:p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АНРИ №3 (110) 2022  </a:t>
            </a:r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и перспективы в области испытаний средств измерений ионизирующих излучений в целях утверждения типа. Часть 1 </a:t>
            </a:r>
          </a:p>
          <a:p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Т.И. Шильникова, И.В. Алексеев, С.М. </a:t>
            </a:r>
            <a:r>
              <a:rPr lang="ru-R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Аршанский</a:t>
            </a: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В.П. </a:t>
            </a:r>
            <a:r>
              <a:rPr lang="ru-R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Домарацкий</a:t>
            </a: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Г.В. Жуков, Н.Н. Моисеев,  А.В. Оборин</a:t>
            </a:r>
          </a:p>
          <a:p>
            <a:endParaRPr lang="ru-R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Курсы повышения квалификации ВНИИМ –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 «Метрологическое обеспечение измерений ионизирующих излучений»</a:t>
            </a:r>
          </a:p>
          <a:p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https://www.vniim.ru/files/graf-dpo-0722.pdf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методик измерений – усиление направления в работе ВНИИМ</a:t>
            </a:r>
          </a:p>
          <a:p>
            <a:endParaRPr lang="ru-RU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80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object 4"/>
          <p:cNvSpPr txBox="1"/>
          <p:nvPr/>
        </p:nvSpPr>
        <p:spPr>
          <a:xfrm>
            <a:off x="10661650" y="4005416"/>
            <a:ext cx="4267200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3900" b="1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t>СПАСИБО</a:t>
            </a:r>
          </a:p>
          <a:p>
            <a:pPr>
              <a:defRPr sz="3900" spc="-180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t>ЗА ВНИМАНИЕ!</a:t>
            </a:r>
          </a:p>
        </p:txBody>
      </p:sp>
      <p:sp>
        <p:nvSpPr>
          <p:cNvPr id="1224" name="object 32">
            <a:hlinkClick r:id="rId2"/>
          </p:cNvPr>
          <p:cNvSpPr txBox="1"/>
          <p:nvPr/>
        </p:nvSpPr>
        <p:spPr>
          <a:xfrm rot="16200000">
            <a:off x="17319080" y="4595966"/>
            <a:ext cx="1379440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R="5080" indent="12700" algn="ctr">
              <a:lnSpc>
                <a:spcPct val="101099"/>
              </a:lnSpc>
              <a:defRPr sz="1600" spc="10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t>ww</a:t>
            </a:r>
            <a:r>
              <a:rPr spc="-45"/>
              <a:t>w</a:t>
            </a:r>
            <a:r>
              <a:rPr spc="5"/>
              <a:t>.vniim.ru</a:t>
            </a:r>
          </a:p>
        </p:txBody>
      </p:sp>
      <p:pic>
        <p:nvPicPr>
          <p:cNvPr id="1225" name="logo VNIIM_final-05.png" descr="logo VNIIM_final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45" y="3718169"/>
            <a:ext cx="6258088" cy="1920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ГПС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20758" y="2084294"/>
            <a:ext cx="16815160" cy="743622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ПОВЕРОЧНАЯ СХЕМА ДЛЯ СРЕДСТВ ИЗМЕРЕНИЙ 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АКТИВНОСТИ РАДИОНУКЛИДОВ, ПОТОКА И ПЛОТНОСТИ ПОТОКА 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АЛЬФА-, БЕТА-ЧАСТИЦ И ФОТОНОВ РАДИОНУКЛИДНЫХ ИСТОЧНИКОВ</a:t>
            </a:r>
          </a:p>
          <a:p>
            <a:endParaRPr lang="ru-RU" dirty="0"/>
          </a:p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ГОСТ 8.033-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96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(м</a:t>
            </a:r>
            <a:r>
              <a:rPr lang="ru-RU" sz="2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ежгосударственный  и национальный)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взамен ГОСТ 8.033-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84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  <a:p>
            <a:endParaRPr lang="ru-RU" dirty="0"/>
          </a:p>
          <a:p>
            <a:pPr lvl="0" hangingPunct="0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Приказ Федерального агентства по техническому регулированию и метрологии № 2841 </a:t>
            </a:r>
          </a:p>
          <a:p>
            <a:pPr lvl="0" hangingPunct="0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от 29 декабря 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2018 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г (</a:t>
            </a:r>
            <a:r>
              <a:rPr lang="ru-RU" sz="2400" b="1" i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национальный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)</a:t>
            </a:r>
          </a:p>
          <a:p>
            <a:pPr lvl="0" hangingPunct="0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 hangingPunct="0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 hangingPunct="0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Проект ГПС - план разработки, пересмотра и утверждения государственных поверочных схем (ГПС) на 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2022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год </a:t>
            </a:r>
            <a:r>
              <a:rPr lang="ru-RU" sz="2400" b="1" dirty="0" smtClean="0">
                <a:solidFill>
                  <a:schemeClr val="tx1"/>
                </a:solidFill>
                <a:highlight>
                  <a:srgbClr val="FFFF00"/>
                </a:highlight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(</a:t>
            </a:r>
            <a:r>
              <a:rPr lang="ru-RU" sz="2400" b="1" i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национальный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) – </a:t>
            </a:r>
            <a:r>
              <a:rPr lang="ru-RU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подготовка окончательной редакции</a:t>
            </a:r>
          </a:p>
          <a:p>
            <a:pPr lvl="0" hangingPunct="0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algn="just"/>
            <a:r>
              <a:rPr lang="ru-RU" sz="2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Межгосударственный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стандарт ГОСТ 8.033 взамен ГОСТ 8.033-96 (Программа национальной стандартизации на </a:t>
            </a:r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2022-2023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г.) – </a:t>
            </a:r>
            <a:r>
              <a:rPr lang="ru-RU" sz="32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окончательная редакция</a:t>
            </a:r>
            <a:endParaRPr lang="ru-RU" sz="32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hangingPunct="0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3291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поверочная схема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20758" y="2460812"/>
            <a:ext cx="14798101" cy="6118412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Постановление Правительства РФ от 23.09.2010 N 734 (ред. от 21.10.2019) "Об эталонах единиц величин, используемых в сфере государственного регулирования обеспечения единства измерений" ("Положение об эталонах единиц величин, используемых в сфере государственного регулирования обеспечения единства измерений") </a:t>
            </a:r>
          </a:p>
          <a:p>
            <a:endParaRPr lang="ru-RU" sz="2400" b="1" dirty="0"/>
          </a:p>
          <a:p>
            <a:r>
              <a:rPr lang="ru-RU" sz="2400" b="1" dirty="0">
                <a:latin typeface="Arial"/>
              </a:rPr>
              <a:t>2. Понятия, используемые в настоящем Положении, означают следующее:</a:t>
            </a:r>
          </a:p>
          <a:p>
            <a:r>
              <a:rPr lang="ru-RU" dirty="0">
                <a:latin typeface="Arial"/>
              </a:rPr>
              <a:t>"</a:t>
            </a:r>
            <a:r>
              <a:rPr lang="ru-RU" sz="2400" b="1" dirty="0">
                <a:solidFill>
                  <a:srgbClr val="C00000"/>
                </a:solidFill>
                <a:latin typeface="Arial"/>
              </a:rPr>
              <a:t>государственная поверочная схема" - документ, устанавливающий порядок передачи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Arial"/>
              </a:rPr>
              <a:t>единицы величины от государственного первичного эталона единицы величины эталонам единицы величины, имеющим более низкие показатели точности, и средствам измерений;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dirty="0">
                <a:latin typeface="Arial"/>
              </a:rPr>
              <a:t>(в ред. Постановления Правительства РФ от 21.10.2019 N 1355)</a:t>
            </a:r>
          </a:p>
          <a:p>
            <a:endParaRPr lang="ru-RU" dirty="0">
              <a:latin typeface="Arial"/>
            </a:endParaRPr>
          </a:p>
          <a:p>
            <a:endParaRPr lang="ru-RU" dirty="0">
              <a:latin typeface="Arial"/>
            </a:endParaRPr>
          </a:p>
          <a:p>
            <a:pPr algn="just"/>
            <a:r>
              <a:rPr lang="ru-RU" sz="2400" b="1" dirty="0"/>
              <a:t>РМГ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29-2013 ГСИ. Метрология. Основные термины и определения</a:t>
            </a:r>
          </a:p>
          <a:p>
            <a:pPr indent="360680" algn="just"/>
            <a:r>
              <a:rPr lang="ru-RU" dirty="0">
                <a:latin typeface="Arial"/>
                <a:ea typeface="Times New Roman"/>
              </a:rPr>
              <a:t>9.15 </a:t>
            </a:r>
            <a:r>
              <a:rPr lang="ru-RU" b="1" dirty="0">
                <a:latin typeface="Arial"/>
                <a:ea typeface="Times New Roman"/>
              </a:rPr>
              <a:t>поверочная схема:</a:t>
            </a:r>
            <a:r>
              <a:rPr lang="ru-RU" dirty="0">
                <a:latin typeface="Arial"/>
                <a:ea typeface="Times New Roman"/>
              </a:rPr>
              <a:t> Иерархическая структура, устанавливающая соподчинение </a:t>
            </a:r>
            <a:r>
              <a:rPr lang="ru-RU" b="1" dirty="0">
                <a:latin typeface="Arial"/>
                <a:ea typeface="Times New Roman"/>
              </a:rPr>
              <a:t>эталонов</a:t>
            </a:r>
            <a:r>
              <a:rPr lang="ru-RU" dirty="0">
                <a:latin typeface="Arial"/>
                <a:ea typeface="Times New Roman"/>
              </a:rPr>
              <a:t>, участвующих в </a:t>
            </a:r>
            <a:r>
              <a:rPr lang="ru-RU" b="1" dirty="0">
                <a:latin typeface="Arial"/>
                <a:ea typeface="Times New Roman"/>
              </a:rPr>
              <a:t>передаче единицы</a:t>
            </a:r>
            <a:r>
              <a:rPr lang="ru-RU" dirty="0">
                <a:latin typeface="Arial"/>
                <a:ea typeface="Times New Roman"/>
              </a:rPr>
              <a:t> или </a:t>
            </a:r>
            <a:r>
              <a:rPr lang="ru-RU" b="1" dirty="0">
                <a:latin typeface="Arial"/>
                <a:ea typeface="Times New Roman"/>
              </a:rPr>
              <a:t>шкалы измерений</a:t>
            </a:r>
            <a:r>
              <a:rPr lang="ru-RU" dirty="0">
                <a:latin typeface="Arial"/>
                <a:ea typeface="Times New Roman"/>
              </a:rPr>
              <a:t> от исходного эталона </a:t>
            </a:r>
            <a:r>
              <a:rPr lang="ru-RU" b="1" dirty="0">
                <a:latin typeface="Arial"/>
                <a:ea typeface="Times New Roman"/>
              </a:rPr>
              <a:t>средствам измерений</a:t>
            </a:r>
            <a:r>
              <a:rPr lang="ru-RU" dirty="0">
                <a:latin typeface="Arial"/>
                <a:ea typeface="Times New Roman"/>
              </a:rPr>
              <a:t> (с указанием методов и </a:t>
            </a:r>
            <a:r>
              <a:rPr lang="ru-RU" b="1" dirty="0">
                <a:latin typeface="Arial"/>
                <a:ea typeface="Times New Roman"/>
              </a:rPr>
              <a:t>погрешностей</a:t>
            </a:r>
            <a:r>
              <a:rPr lang="ru-RU" dirty="0">
                <a:latin typeface="Arial"/>
                <a:ea typeface="Times New Roman"/>
              </a:rPr>
              <a:t> при передаче), утверждаемая в установленном порядке в виде нормативного документа.</a:t>
            </a:r>
            <a:endParaRPr lang="ru-RU" sz="2000" dirty="0">
              <a:latin typeface="Arial"/>
              <a:ea typeface="Times New Roman"/>
            </a:endParaRPr>
          </a:p>
          <a:p>
            <a:pPr indent="360680" algn="just"/>
            <a:r>
              <a:rPr lang="ru-RU" dirty="0">
                <a:latin typeface="Arial"/>
                <a:ea typeface="Times New Roman"/>
              </a:rPr>
              <a:t> Примечание - Поверочная схема может быть использована для установления </a:t>
            </a:r>
            <a:r>
              <a:rPr lang="ru-RU" b="1" dirty="0">
                <a:latin typeface="Arial"/>
                <a:ea typeface="Times New Roman"/>
              </a:rPr>
              <a:t>метрологической прослеживаемости результатов измерений</a:t>
            </a:r>
            <a:r>
              <a:rPr lang="ru-RU" dirty="0">
                <a:latin typeface="Arial"/>
                <a:ea typeface="Times New Roman"/>
              </a:rPr>
              <a:t>.</a:t>
            </a:r>
            <a:endParaRPr lang="ru-RU" sz="2000" dirty="0">
              <a:latin typeface="Arial"/>
              <a:ea typeface="Times New Roman"/>
            </a:endParaRPr>
          </a:p>
          <a:p>
            <a:pPr indent="360680" algn="just"/>
            <a:r>
              <a:rPr lang="ru-RU" dirty="0">
                <a:latin typeface="Arial"/>
                <a:ea typeface="Times New Roman"/>
              </a:rPr>
              <a:t> </a:t>
            </a:r>
            <a:endParaRPr lang="ru-RU" sz="2000" dirty="0">
              <a:latin typeface="Arial"/>
              <a:ea typeface="Times New Roman"/>
            </a:endParaRPr>
          </a:p>
          <a:p>
            <a:endParaRPr lang="ru-RU" dirty="0">
              <a:latin typeface="Arial"/>
            </a:endParaRPr>
          </a:p>
          <a:p>
            <a:endParaRPr lang="ru-RU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574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irce Light"/>
              </a:rPr>
              <a:t>ГОСТ </a:t>
            </a:r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irce Light"/>
              </a:rPr>
              <a:t>8.033-</a:t>
            </a:r>
            <a:r>
              <a:rPr lang="ru-RU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irce Light"/>
              </a:rPr>
              <a:t>96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4" y="2105545"/>
            <a:ext cx="12505765" cy="76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87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Действующая ГПС (приказ </a:t>
            </a:r>
            <a:r>
              <a:rPr lang="ru-RU" dirty="0" err="1"/>
              <a:t>Росстандарта</a:t>
            </a:r>
            <a:r>
              <a:rPr lang="ru-RU" dirty="0"/>
              <a:t> № 2841 от 29 декабря 2018 г.)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2205318"/>
            <a:ext cx="13487400" cy="78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57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758" y="806823"/>
            <a:ext cx="16862584" cy="15733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 ГПС –первая редакция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8" y="2380129"/>
            <a:ext cx="14684188" cy="77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33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2F1E1-221A-491D-99CF-5BE147E9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1" y="901434"/>
            <a:ext cx="17284804" cy="192244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ea typeface="Calibri" panose="020F0502020204030204" pitchFamily="34" charset="0"/>
              </a:rPr>
              <a:t>Причины пересмотра действующей ГПС, утвержденной приказом Федерального агентства по техническому регулированию и метрологии № 2841 от 29 декабря 2018 г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4D04D1-9D69-4616-B3EC-CDA5CC53B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03516" y="3657386"/>
            <a:ext cx="18244457" cy="521063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единиц удельной активности радионуклидов в растворах</a:t>
            </a:r>
          </a:p>
          <a:p>
            <a:pPr algn="ctr">
              <a:buFont typeface="Wingdings" pitchFamily="2" charset="2"/>
              <a:buChar char="Ø"/>
            </a:pP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ФИФ СИ утвержденного типа – нет р/н растворов</a:t>
            </a:r>
          </a:p>
          <a:p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эталонов -  нет р/н растворов</a:t>
            </a:r>
          </a:p>
          <a:p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Эталоны – аттестация, поверка в качестве эталонов (утвержденный тип СИ), </a:t>
            </a:r>
            <a:r>
              <a:rPr lang="ru-RU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калибровка</a:t>
            </a:r>
          </a:p>
          <a:p>
            <a:pPr>
              <a:buFont typeface="Wingdings" pitchFamily="2" charset="2"/>
              <a:buChar char="Ø"/>
            </a:pP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единиц плотности потока заряженных частиц  </a:t>
            </a:r>
          </a:p>
          <a:p>
            <a:pPr algn="ctr">
              <a:buFont typeface="Wingdings" pitchFamily="2" charset="2"/>
              <a:buChar char="Ø"/>
            </a:pP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ГПС нет эталонов плотности потока заряженных частиц </a:t>
            </a:r>
          </a:p>
          <a:p>
            <a:pPr>
              <a:buFont typeface="Wingdings" pitchFamily="2" charset="2"/>
              <a:buChar char="Ø"/>
            </a:pP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равномерности распределения радиоактивного вещества </a:t>
            </a:r>
          </a:p>
          <a:p>
            <a:pPr algn="just"/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площади источника</a:t>
            </a:r>
          </a:p>
          <a:p>
            <a:pPr>
              <a:buFont typeface="Wingdings" pitchFamily="2" charset="2"/>
              <a:buChar char="Ø"/>
            </a:pP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070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ГОСУДАРСТВЕННОЕ РЕГУЛИРОВАНИЕ В ОБЛАСТИ ОБЕСПЕЧЕНИЯ ЕДИНСТВА ИЗМЕРЕНИЙ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44707" y="2262336"/>
            <a:ext cx="165129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от 26.06.2008 N 102-ФЗ (ред. от 11.06.2021) "Об обеспечении единства измерений" (с изм. и доп., вступ. в силу с 29.12.2021)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Глава 3. ГОСУДАРСТВЕННОЕ РЕГУЛИРОВАНИЕ В ОБЛАСТИ ОБЕСПЕЧЕНИЯ ЕДИНСТВА ИЗМЕРЕНИЙ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Статья 11.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Формы государственного регулирования в области обеспечения единства измерений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Государственное регулирование в области обеспечения единства измерений осуществляется в следующих формах: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утверждение типа стандартных образцов или типа средств измерений;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поверка средств измерений;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3) метрологическая экспертиза;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4) федеральный государственный метрологический контроль (надзор);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5) аттестация методик (методов) измерений;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6) аккредитация юридических лиц и индивидуальных предпринимателей на выполнение работ и (или) оказание услуг в области обеспечения единства измерений.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0873" y="6694797"/>
            <a:ext cx="1616132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Глава 4. КАЛИБРОВКА СРЕДСТВ ИЗМЕРЕНИЙ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Статья 18. Калибровка средств измерений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Средства измерений, не предназначенные для применения в сфере государственного регулирования обеспечения единства измерений, могут в добровольном порядке подвергаться калибровке. Калибровка средств измерений выполняется с использованием эталонов единиц величин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прослеживаемых к государственным первичным эталонам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соответствующих единиц величин, а при отсутствии соответствующих государственных первичных эталонов единиц величин - к национальным эталонам единиц величин иностранных государств.</a:t>
            </a:r>
          </a:p>
        </p:txBody>
      </p:sp>
    </p:spTree>
    <p:extLst>
      <p:ext uri="{BB962C8B-B14F-4D97-AF65-F5344CB8AC3E}">
        <p14:creationId xmlns:p14="http://schemas.microsoft.com/office/powerpoint/2010/main" val="20074338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Поверка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ru-RU" dirty="0"/>
              <a:t>калибровка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620758" y="2205318"/>
            <a:ext cx="16183148" cy="676387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от 26.06.2008 N 102-ФЗ (ред. от 11.06.2021) "Об обеспечении единства измерений" (с изм. и доп., вступ. в силу с 29.12.2021)</a:t>
            </a:r>
          </a:p>
          <a:p>
            <a:r>
              <a:rPr lang="ru-RU" sz="2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Статья 2. Основные понятия</a:t>
            </a: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10) </a:t>
            </a:r>
            <a:r>
              <a:rPr lang="ru-RU" sz="3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калибровка средств измерений - совокупность операций, выполняемых в целях определения действительных значений метрологических характеристик средств измерений;</a:t>
            </a:r>
          </a:p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16) передача единицы величины - приведение единицы величины, хранимой эталоном единицы величины или средством измерений, к единице величины, воспроизводимой или хранимой эталоном данной единицы величины или стандартным образцом, имеющим более высокие показатели точности;</a:t>
            </a:r>
          </a:p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17) </a:t>
            </a:r>
            <a:r>
              <a:rPr lang="ru-RU" sz="3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поверка средств измерений (далее также - поверка) - совокупность операций, выполняемых в целях подтверждения соответствия средств измерений метрологическим требованиям;</a:t>
            </a:r>
          </a:p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18) прослеживаемость - свойство эталона единицы величины, средства измерений или результата измерений, заключающееся в документально подтвержденном установлении их связи с государственным первичным эталоном или национальным первичным эталоном иностранного государства соответствующей единицы величины посредством сличения эталонов единиц величин, поверки, калибровки средств измерений;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3098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templ-vniim" id="{2D699236-E257-43DE-8409-02EFF3255679}" vid="{2A0F33F9-0E96-4759-AF54-870E59151B2C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templ-vniim</Template>
  <TotalTime>7053</TotalTime>
  <Words>1453</Words>
  <Application>Microsoft Office PowerPoint</Application>
  <PresentationFormat>Произвольный</PresentationFormat>
  <Paragraphs>181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Основные изменения в ГПС  для средств измерений активности радионуклидов, удельной активности радионуклидов, потока и плотности потока альфа-, бета-частиц, фотонов радионуклидных источников </vt:lpstr>
      <vt:lpstr>Эволюция ГПС</vt:lpstr>
      <vt:lpstr>Государственная поверочная схема</vt:lpstr>
      <vt:lpstr>ГОСТ 8.033-96</vt:lpstr>
      <vt:lpstr>Действующая ГПС (приказ Росстандарта № 2841 от 29 декабря 2018 г.)</vt:lpstr>
      <vt:lpstr>Проект ГПС –первая редакция</vt:lpstr>
      <vt:lpstr>Причины пересмотра действующей ГПС, утвержденной приказом Федерального агентства по техническому регулированию и метрологии № 2841 от 29 декабря 2018 г</vt:lpstr>
      <vt:lpstr>ГОСУДАРСТВЕННОЕ РЕГУЛИРОВАНИЕ В ОБЛАСТИ ОБЕСПЕЧЕНИЯ ЕДИНСТВА ИЗМЕРЕНИЙ</vt:lpstr>
      <vt:lpstr>Поверка vs калибровка</vt:lpstr>
      <vt:lpstr>Радионуклидные растворы</vt:lpstr>
      <vt:lpstr>Проект ГПС –первая редакция</vt:lpstr>
      <vt:lpstr>ГСО - стандартные образцы утвержденного типа </vt:lpstr>
      <vt:lpstr>Радиометры альфа-бета-излучения спектрометрические Tri-Carb и Quantulus (Tri-Carb 4810TR, 4910TR, 5110TR, Quantulus GCT 6220)  </vt:lpstr>
      <vt:lpstr>Эталоны плотности потока заряженных частиц </vt:lpstr>
      <vt:lpstr>Эталонная база РФ – государственные эталоны</vt:lpstr>
      <vt:lpstr>Протоколы испытаний</vt:lpstr>
      <vt:lpstr>Заключение</vt:lpstr>
      <vt:lpstr>New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Zhukov</dc:creator>
  <cp:lastModifiedBy>shilnikova-210</cp:lastModifiedBy>
  <cp:revision>184</cp:revision>
  <cp:lastPrinted>2022-10-20T12:26:04Z</cp:lastPrinted>
  <dcterms:created xsi:type="dcterms:W3CDTF">2019-11-08T12:30:55Z</dcterms:created>
  <dcterms:modified xsi:type="dcterms:W3CDTF">2022-10-24T07:55:32Z</dcterms:modified>
</cp:coreProperties>
</file>